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30" r:id="rId1"/>
  </p:sldMasterIdLst>
  <p:notesMasterIdLst>
    <p:notesMasterId r:id="rId8"/>
  </p:notesMasterIdLst>
  <p:handoutMasterIdLst>
    <p:handoutMasterId r:id="rId9"/>
  </p:handoutMasterIdLst>
  <p:sldIdLst>
    <p:sldId id="256" r:id="rId2"/>
    <p:sldId id="327" r:id="rId3"/>
    <p:sldId id="330" r:id="rId4"/>
    <p:sldId id="329" r:id="rId5"/>
    <p:sldId id="332" r:id="rId6"/>
    <p:sldId id="33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52277956-247E-479B-AE6B-D385831BDEA3}">
          <p14:sldIdLst>
            <p14:sldId id="256"/>
            <p14:sldId id="327"/>
            <p14:sldId id="330"/>
            <p14:sldId id="329"/>
            <p14:sldId id="332"/>
            <p14:sldId id="333"/>
          </p14:sldIdLst>
        </p14:section>
        <p14:section name="Section sans titre" id="{84D0F50E-28E2-4656-990E-FCFE82038EC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puig" initials="j" lastIdx="0" clrIdx="0">
    <p:extLst>
      <p:ext uri="{19B8F6BF-5375-455C-9EA6-DF929625EA0E}">
        <p15:presenceInfo xmlns:p15="http://schemas.microsoft.com/office/powerpoint/2012/main" userId="jpui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06F"/>
    <a:srgbClr val="FF2F92"/>
    <a:srgbClr val="FF66FF"/>
    <a:srgbClr val="9966FF"/>
    <a:srgbClr val="3B1C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41" autoAdjust="0"/>
    <p:restoredTop sz="86376"/>
  </p:normalViewPr>
  <p:slideViewPr>
    <p:cSldViewPr snapToGrid="0">
      <p:cViewPr varScale="1">
        <p:scale>
          <a:sx n="64" d="100"/>
          <a:sy n="64" d="100"/>
        </p:scale>
        <p:origin x="738"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857D26F8-F1E0-5745-985F-E16BD29AC0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B833417A-5B02-FD4B-95ED-61141E3C952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EE06C0-2FCC-5344-8D77-A25B711E6663}" type="datetimeFigureOut">
              <a:rPr lang="fr-FR" smtClean="0"/>
              <a:t>06/01/2019</a:t>
            </a:fld>
            <a:endParaRPr lang="fr-FR"/>
          </a:p>
        </p:txBody>
      </p:sp>
      <p:sp>
        <p:nvSpPr>
          <p:cNvPr id="4" name="Espace réservé du pied de page 3">
            <a:extLst>
              <a:ext uri="{FF2B5EF4-FFF2-40B4-BE49-F238E27FC236}">
                <a16:creationId xmlns:a16="http://schemas.microsoft.com/office/drawing/2014/main" xmlns="" id="{B418044C-44CF-BF4E-88E1-161DE1294E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7608F7A5-5254-B148-A195-849A954E87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E7472-FF2E-424A-8771-5D10F7E39ED5}" type="slidenum">
              <a:rPr lang="fr-FR" smtClean="0"/>
              <a:t>‹N°›</a:t>
            </a:fld>
            <a:endParaRPr lang="fr-FR"/>
          </a:p>
        </p:txBody>
      </p:sp>
    </p:spTree>
    <p:extLst>
      <p:ext uri="{BB962C8B-B14F-4D97-AF65-F5344CB8AC3E}">
        <p14:creationId xmlns:p14="http://schemas.microsoft.com/office/powerpoint/2010/main" val="2242068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40BEAB-DD0F-4043-9BC6-9F3DE24F20EB}" type="datetimeFigureOut">
              <a:rPr lang="fr-FR" smtClean="0"/>
              <a:t>06/01/2019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BD7BA9-DB1D-4E47-8FF4-E433D0E15F65}" type="slidenum">
              <a:rPr lang="fr-FR" smtClean="0"/>
              <a:t>‹N°›</a:t>
            </a:fld>
            <a:endParaRPr lang="fr-FR"/>
          </a:p>
        </p:txBody>
      </p:sp>
    </p:spTree>
    <p:extLst>
      <p:ext uri="{BB962C8B-B14F-4D97-AF65-F5344CB8AC3E}">
        <p14:creationId xmlns:p14="http://schemas.microsoft.com/office/powerpoint/2010/main" val="48196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1</a:t>
            </a:fld>
            <a:endParaRPr lang="fr-FR"/>
          </a:p>
        </p:txBody>
      </p:sp>
    </p:spTree>
    <p:extLst>
      <p:ext uri="{BB962C8B-B14F-4D97-AF65-F5344CB8AC3E}">
        <p14:creationId xmlns:p14="http://schemas.microsoft.com/office/powerpoint/2010/main" val="1915934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Le droit à scolarisation qui se concrétise par une inscription administrative est aujourd’hui contesté par les </a:t>
            </a:r>
            <a:r>
              <a:rPr lang="fr-FR" dirty="0" err="1" smtClean="0"/>
              <a:t>associatioins</a:t>
            </a:r>
            <a:r>
              <a:rPr lang="fr-FR" dirty="0" smtClean="0"/>
              <a:t> de familles</a:t>
            </a:r>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3</a:t>
            </a:fld>
            <a:endParaRPr lang="fr-FR"/>
          </a:p>
        </p:txBody>
      </p:sp>
    </p:spTree>
    <p:extLst>
      <p:ext uri="{BB962C8B-B14F-4D97-AF65-F5344CB8AC3E}">
        <p14:creationId xmlns:p14="http://schemas.microsoft.com/office/powerpoint/2010/main" val="3831176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À partir d’un groupe de 12 pays</a:t>
            </a:r>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5</a:t>
            </a:fld>
            <a:endParaRPr lang="fr-FR"/>
          </a:p>
        </p:txBody>
      </p:sp>
    </p:spTree>
    <p:extLst>
      <p:ext uri="{BB962C8B-B14F-4D97-AF65-F5344CB8AC3E}">
        <p14:creationId xmlns:p14="http://schemas.microsoft.com/office/powerpoint/2010/main" val="1078998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Sortir de la trilogie de la spécialisation : enfants spéciaux/écoles spéciales/maîtres spéciaux</a:t>
            </a:r>
          </a:p>
          <a:p>
            <a:r>
              <a:rPr lang="fr-FR" dirty="0" smtClean="0"/>
              <a:t>Résistance des spécialistes qui ont peur de disparaître</a:t>
            </a:r>
            <a:endParaRPr lang="fr-FR" dirty="0"/>
          </a:p>
        </p:txBody>
      </p:sp>
      <p:sp>
        <p:nvSpPr>
          <p:cNvPr id="4" name="Espace réservé du numéro de diapositive 3"/>
          <p:cNvSpPr>
            <a:spLocks noGrp="1"/>
          </p:cNvSpPr>
          <p:nvPr>
            <p:ph type="sldNum" sz="quarter" idx="10"/>
          </p:nvPr>
        </p:nvSpPr>
        <p:spPr/>
        <p:txBody>
          <a:bodyPr/>
          <a:lstStyle/>
          <a:p>
            <a:fld id="{E7BD7BA9-DB1D-4E47-8FF4-E433D0E15F65}" type="slidenum">
              <a:rPr lang="fr-FR" smtClean="0"/>
              <a:t>6</a:t>
            </a:fld>
            <a:endParaRPr lang="fr-FR"/>
          </a:p>
        </p:txBody>
      </p:sp>
    </p:spTree>
    <p:extLst>
      <p:ext uri="{BB962C8B-B14F-4D97-AF65-F5344CB8AC3E}">
        <p14:creationId xmlns:p14="http://schemas.microsoft.com/office/powerpoint/2010/main" val="4223966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Espace réservé de l’image 6">
            <a:extLst>
              <a:ext uri="{FF2B5EF4-FFF2-40B4-BE49-F238E27FC236}">
                <a16:creationId xmlns:a16="http://schemas.microsoft.com/office/drawing/2014/main" xmlns="" id="{CA0790FC-4F60-4347-9590-1DAFE2614D67}"/>
              </a:ext>
            </a:extLst>
          </p:cNvPr>
          <p:cNvSpPr>
            <a:spLocks noGrp="1"/>
          </p:cNvSpPr>
          <p:nvPr>
            <p:ph type="pic" sz="quarter" idx="13"/>
          </p:nvPr>
        </p:nvSpPr>
        <p:spPr>
          <a:xfrm>
            <a:off x="0" y="0"/>
            <a:ext cx="12192000" cy="1011238"/>
          </a:xfrm>
        </p:spPr>
        <p:txBody>
          <a:bodyPr/>
          <a:lstStyle/>
          <a:p>
            <a:r>
              <a:rPr lang="fr-FR"/>
              <a:t>Cliquez sur l'icône pour ajouter une image</a:t>
            </a:r>
          </a:p>
        </p:txBody>
      </p:sp>
      <p:sp>
        <p:nvSpPr>
          <p:cNvPr id="2" name="Titre 1">
            <a:extLst>
              <a:ext uri="{FF2B5EF4-FFF2-40B4-BE49-F238E27FC236}">
                <a16:creationId xmlns:a16="http://schemas.microsoft.com/office/drawing/2014/main" xmlns="" id="{1F562CB0-7222-004E-925A-449ECD72B4C0}"/>
              </a:ext>
            </a:extLst>
          </p:cNvPr>
          <p:cNvSpPr>
            <a:spLocks noGrp="1"/>
          </p:cNvSpPr>
          <p:nvPr>
            <p:ph type="ctrTitle"/>
          </p:nvPr>
        </p:nvSpPr>
        <p:spPr>
          <a:xfrm>
            <a:off x="1524000" y="1122363"/>
            <a:ext cx="9144000" cy="2387600"/>
          </a:xfrm>
        </p:spPr>
        <p:txBody>
          <a:bodyPr anchor="b">
            <a:normAutofit/>
          </a:bodyPr>
          <a:lstStyle>
            <a:lvl1pPr algn="l">
              <a:defRPr sz="4800">
                <a:solidFill>
                  <a:schemeClr val="bg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xmlns="" id="{66EC4779-9771-EE40-BF32-3ACD171BC0B9}"/>
              </a:ext>
            </a:extLst>
          </p:cNvPr>
          <p:cNvSpPr>
            <a:spLocks noGrp="1"/>
          </p:cNvSpPr>
          <p:nvPr>
            <p:ph type="subTitle" idx="1"/>
          </p:nvPr>
        </p:nvSpPr>
        <p:spPr>
          <a:xfrm>
            <a:off x="1524000" y="36020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FR" dirty="0"/>
          </a:p>
        </p:txBody>
      </p:sp>
      <p:sp>
        <p:nvSpPr>
          <p:cNvPr id="4" name="Espace réservé de la date 3">
            <a:extLst>
              <a:ext uri="{FF2B5EF4-FFF2-40B4-BE49-F238E27FC236}">
                <a16:creationId xmlns:a16="http://schemas.microsoft.com/office/drawing/2014/main" xmlns="" id="{EB090097-6288-3844-86FF-EC0C280D0327}"/>
              </a:ext>
            </a:extLst>
          </p:cNvPr>
          <p:cNvSpPr>
            <a:spLocks noGrp="1"/>
          </p:cNvSpPr>
          <p:nvPr>
            <p:ph type="dt" sz="half" idx="10"/>
          </p:nvPr>
        </p:nvSpPr>
        <p:spPr/>
        <p:txBody>
          <a:bodyPr/>
          <a:lstStyle>
            <a:lvl1pPr>
              <a:defRPr>
                <a:solidFill>
                  <a:schemeClr val="bg1"/>
                </a:solidFill>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A2EC24D1-35DC-CB45-A9C0-4F76E053F584}"/>
              </a:ext>
            </a:extLst>
          </p:cNvPr>
          <p:cNvSpPr>
            <a:spLocks noGrp="1"/>
          </p:cNvSpPr>
          <p:nvPr>
            <p:ph type="ftr" sz="quarter" idx="11"/>
          </p:nvPr>
        </p:nvSpPr>
        <p:spPr/>
        <p:txBody>
          <a:bodyPr/>
          <a:lstStyle>
            <a:lvl1pPr>
              <a:defRPr>
                <a:solidFill>
                  <a:schemeClr val="bg1"/>
                </a:solidFill>
              </a:defRPr>
            </a:lvl1pPr>
          </a:lstStyle>
          <a:p>
            <a:r>
              <a:rPr lang="en-US" smtClean="0"/>
              <a:t>José Puig</a:t>
            </a:r>
            <a:endParaRPr lang="en-US" dirty="0"/>
          </a:p>
        </p:txBody>
      </p:sp>
      <p:sp>
        <p:nvSpPr>
          <p:cNvPr id="8" name="Espace réservé du numéro de diapositive 5">
            <a:extLst>
              <a:ext uri="{FF2B5EF4-FFF2-40B4-BE49-F238E27FC236}">
                <a16:creationId xmlns:a16="http://schemas.microsoft.com/office/drawing/2014/main" xmlns="" id="{96BD5FB7-DF46-3B40-9002-710AAE449F88}"/>
              </a:ext>
            </a:extLst>
          </p:cNvPr>
          <p:cNvSpPr>
            <a:spLocks noGrp="1"/>
          </p:cNvSpPr>
          <p:nvPr>
            <p:ph type="sldNum" sz="quarter" idx="12"/>
          </p:nvPr>
        </p:nvSpPr>
        <p:spPr>
          <a:xfrm>
            <a:off x="11277600" y="370840"/>
            <a:ext cx="624840" cy="365125"/>
          </a:xfrm>
        </p:spPr>
        <p:txBody>
          <a:bodyPr/>
          <a:lstStyle>
            <a:lvl1pPr>
              <a:defRPr sz="1600">
                <a:solidFill>
                  <a:schemeClr val="bg1"/>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6377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13D1645-ADBD-3A4E-8701-DCD47755CD4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xmlns="" id="{E2988B20-4EBC-7E4E-8457-3C4540278F74}"/>
              </a:ext>
            </a:extLst>
          </p:cNvPr>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3ED391B5-F4A2-C24B-9609-21C43A4DD3FB}"/>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19CED051-58B1-BD41-AB15-3F8427B5D997}"/>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B6E93A9C-B848-5B47-9A8B-8D78190C2AD3}"/>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12715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0F0C6CC6-DED8-014D-86C8-EE2214550E40}"/>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xmlns="" id="{84CE15EA-3AA8-9448-9933-492C3E662F61}"/>
              </a:ext>
            </a:extLst>
          </p:cNvPr>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BBDE0421-9443-7945-AB85-1F06E5289196}"/>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6B6E160F-DB75-9E42-97EA-250915EEF830}"/>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82A6E45A-64CF-454D-B3FD-4157A09A0809}"/>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85828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BDFF761-5156-664D-998D-0C9310893CA0}"/>
              </a:ext>
            </a:extLst>
          </p:cNvPr>
          <p:cNvSpPr>
            <a:spLocks noGrp="1"/>
          </p:cNvSpPr>
          <p:nvPr>
            <p:ph type="title"/>
          </p:nvPr>
        </p:nvSpPr>
        <p:spPr/>
        <p:txBody>
          <a:bodyPr/>
          <a:lstStyle/>
          <a:p>
            <a:r>
              <a:rPr lang="fr-FR"/>
              <a:t>Modifiez le style du titre</a:t>
            </a:r>
            <a:endParaRPr lang="fr-FR" dirty="0"/>
          </a:p>
        </p:txBody>
      </p:sp>
      <p:sp>
        <p:nvSpPr>
          <p:cNvPr id="3" name="Espace réservé du contenu 2">
            <a:extLst>
              <a:ext uri="{FF2B5EF4-FFF2-40B4-BE49-F238E27FC236}">
                <a16:creationId xmlns:a16="http://schemas.microsoft.com/office/drawing/2014/main" xmlns="" id="{8B10FDF6-CE22-4648-B77D-CE6C35BC7916}"/>
              </a:ext>
            </a:extLst>
          </p:cNvPr>
          <p:cNvSpPr>
            <a:spLocks noGrp="1"/>
          </p:cNvSpPr>
          <p:nvPr>
            <p:ph idx="1"/>
          </p:nvPr>
        </p:nvSpPr>
        <p:spPr>
          <a:xfrm>
            <a:off x="838200" y="1825625"/>
            <a:ext cx="10515600" cy="4098097"/>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xmlns="" id="{20121210-58CD-C643-8467-C96FEDB7C614}"/>
              </a:ext>
            </a:extLst>
          </p:cNvPr>
          <p:cNvSpPr>
            <a:spLocks noGrp="1"/>
          </p:cNvSpPr>
          <p:nvPr>
            <p:ph type="dt" sz="half" idx="10"/>
          </p:nvPr>
        </p:nvSpPr>
        <p:spPr/>
        <p:txBody>
          <a:bodyPr anchor="t"/>
          <a:lstStyle>
            <a:lvl1pPr>
              <a:defRPr>
                <a:solidFill>
                  <a:schemeClr val="bg1"/>
                </a:solidFill>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B55C008E-1873-154B-85B0-335B260F292B}"/>
              </a:ext>
            </a:extLst>
          </p:cNvPr>
          <p:cNvSpPr>
            <a:spLocks noGrp="1"/>
          </p:cNvSpPr>
          <p:nvPr>
            <p:ph type="ftr" sz="quarter" idx="11"/>
          </p:nvPr>
        </p:nvSpPr>
        <p:spPr>
          <a:xfrm>
            <a:off x="838200" y="6028593"/>
            <a:ext cx="4114800" cy="365125"/>
          </a:xfrm>
        </p:spPr>
        <p:txBody>
          <a:bodyPr anchor="b"/>
          <a:lstStyle>
            <a:lvl1pPr algn="l">
              <a:defRPr>
                <a:solidFill>
                  <a:schemeClr val="bg1"/>
                </a:solidFill>
              </a:defRPr>
            </a:lvl1p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12BA8067-3A7E-BC40-81EC-E3FB5634EAB5}"/>
              </a:ext>
            </a:extLst>
          </p:cNvPr>
          <p:cNvSpPr>
            <a:spLocks noGrp="1"/>
          </p:cNvSpPr>
          <p:nvPr>
            <p:ph type="sldNum" sz="quarter" idx="12"/>
          </p:nvPr>
        </p:nvSpPr>
        <p:spPr>
          <a:xfrm>
            <a:off x="11277600" y="370840"/>
            <a:ext cx="624840" cy="365125"/>
          </a:xfrm>
        </p:spPr>
        <p:txBody>
          <a:bodyPr/>
          <a:lstStyle>
            <a:lvl1pPr>
              <a:defRPr sz="1600" b="1">
                <a:solidFill>
                  <a:schemeClr val="tx1"/>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137890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100A309-72FE-7B48-8017-87AC1D7814C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xmlns="" id="{C2776E49-77FA-CC40-B675-32A5C42A76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a:extLst>
              <a:ext uri="{FF2B5EF4-FFF2-40B4-BE49-F238E27FC236}">
                <a16:creationId xmlns:a16="http://schemas.microsoft.com/office/drawing/2014/main" xmlns="" id="{91B70698-6313-394F-B71F-03B8EC1B2F56}"/>
              </a:ext>
            </a:extLst>
          </p:cNvPr>
          <p:cNvSpPr>
            <a:spLocks noGrp="1"/>
          </p:cNvSpPr>
          <p:nvPr>
            <p:ph type="dt" sz="half" idx="10"/>
          </p:nvPr>
        </p:nvSpPr>
        <p:spPr/>
        <p:txBody>
          <a:body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87503824-323C-764B-A8B2-5407AA2660B0}"/>
              </a:ext>
            </a:extLst>
          </p:cNvPr>
          <p:cNvSpPr>
            <a:spLocks noGrp="1"/>
          </p:cNvSpPr>
          <p:nvPr>
            <p:ph type="ftr" sz="quarter" idx="11"/>
          </p:nvPr>
        </p:nvSpPr>
        <p:spPr/>
        <p:txBody>
          <a:body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40189E88-DC1D-ED4C-B10C-2321E98BC3D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28238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DCFFC67-7DD8-8443-9C36-2974821EFB9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xmlns="" id="{E1A51A7C-28C0-5C4A-BB53-30EF03BC5052}"/>
              </a:ext>
            </a:extLst>
          </p:cNvPr>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xmlns="" id="{1B86D10F-322D-8E4D-8110-9CADD847D5E8}"/>
              </a:ext>
            </a:extLst>
          </p:cNvPr>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xmlns="" id="{01537D33-3698-0641-BDA8-B1B6DA3DEC12}"/>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844656AB-C1AA-FF40-BDE5-C8A1CEE2E54A}"/>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D82BF66F-4A57-F046-84BA-301B47FE02FF}"/>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7380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F4C82DC-1DF4-8C42-9F01-E1CE874A4EC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xmlns="" id="{062DA8BD-5B66-5543-A42A-1844DBD48D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a:extLst>
              <a:ext uri="{FF2B5EF4-FFF2-40B4-BE49-F238E27FC236}">
                <a16:creationId xmlns:a16="http://schemas.microsoft.com/office/drawing/2014/main" xmlns="" id="{2F3DF3C1-0198-2647-9D5D-BBDF5B5459DD}"/>
              </a:ext>
            </a:extLst>
          </p:cNvPr>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xmlns="" id="{DEB15F3B-12CD-4E47-8A66-04BE8DD835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a:extLst>
              <a:ext uri="{FF2B5EF4-FFF2-40B4-BE49-F238E27FC236}">
                <a16:creationId xmlns:a16="http://schemas.microsoft.com/office/drawing/2014/main" xmlns="" id="{7829AE08-9BFC-C84D-B3E3-68CF5516B4C3}"/>
              </a:ext>
            </a:extLst>
          </p:cNvPr>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xmlns="" id="{B56DD1CA-C2B6-7340-90F5-1BC870C6BCB9}"/>
              </a:ext>
            </a:extLst>
          </p:cNvPr>
          <p:cNvSpPr>
            <a:spLocks noGrp="1"/>
          </p:cNvSpPr>
          <p:nvPr>
            <p:ph type="dt" sz="half" idx="10"/>
          </p:nvPr>
        </p:nvSpPr>
        <p:spPr/>
        <p:txBody>
          <a:bodyPr/>
          <a:lstStyle/>
          <a:p>
            <a:r>
              <a:rPr lang="fr-FR" smtClean="0"/>
              <a:t>25 juin 2018</a:t>
            </a:r>
            <a:endParaRPr lang="en-US" dirty="0"/>
          </a:p>
        </p:txBody>
      </p:sp>
      <p:sp>
        <p:nvSpPr>
          <p:cNvPr id="8" name="Espace réservé du pied de page 7">
            <a:extLst>
              <a:ext uri="{FF2B5EF4-FFF2-40B4-BE49-F238E27FC236}">
                <a16:creationId xmlns:a16="http://schemas.microsoft.com/office/drawing/2014/main" xmlns="" id="{893111BB-DE15-DF44-B17B-121D889D6623}"/>
              </a:ext>
            </a:extLst>
          </p:cNvPr>
          <p:cNvSpPr>
            <a:spLocks noGrp="1"/>
          </p:cNvSpPr>
          <p:nvPr>
            <p:ph type="ftr" sz="quarter" idx="11"/>
          </p:nvPr>
        </p:nvSpPr>
        <p:spPr/>
        <p:txBody>
          <a:bodyPr/>
          <a:lstStyle/>
          <a:p>
            <a:r>
              <a:rPr lang="en-US" smtClean="0"/>
              <a:t>José Puig</a:t>
            </a:r>
            <a:endParaRPr lang="en-US" dirty="0"/>
          </a:p>
        </p:txBody>
      </p:sp>
      <p:sp>
        <p:nvSpPr>
          <p:cNvPr id="9" name="Espace réservé du numéro de diapositive 8">
            <a:extLst>
              <a:ext uri="{FF2B5EF4-FFF2-40B4-BE49-F238E27FC236}">
                <a16:creationId xmlns:a16="http://schemas.microsoft.com/office/drawing/2014/main" xmlns="" id="{985DC7BF-CD89-D048-AF6A-59255E19C78E}"/>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9397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BC4BDE6-BF49-4C44-8232-F3EA2225F60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xmlns="" id="{64C42E0B-5A24-1B4A-8165-317107B64978}"/>
              </a:ext>
            </a:extLst>
          </p:cNvPr>
          <p:cNvSpPr>
            <a:spLocks noGrp="1"/>
          </p:cNvSpPr>
          <p:nvPr>
            <p:ph type="dt" sz="half" idx="10"/>
          </p:nvPr>
        </p:nvSpPr>
        <p:spPr/>
        <p:txBody>
          <a:bodyPr/>
          <a:lstStyle/>
          <a:p>
            <a:r>
              <a:rPr lang="fr-FR" smtClean="0"/>
              <a:t>25 juin 2018</a:t>
            </a:r>
            <a:endParaRPr lang="en-US" dirty="0"/>
          </a:p>
        </p:txBody>
      </p:sp>
      <p:sp>
        <p:nvSpPr>
          <p:cNvPr id="4" name="Espace réservé du pied de page 3">
            <a:extLst>
              <a:ext uri="{FF2B5EF4-FFF2-40B4-BE49-F238E27FC236}">
                <a16:creationId xmlns:a16="http://schemas.microsoft.com/office/drawing/2014/main" xmlns="" id="{00C12DDA-4414-4242-8C93-C2C57F6A2759}"/>
              </a:ext>
            </a:extLst>
          </p:cNvPr>
          <p:cNvSpPr>
            <a:spLocks noGrp="1"/>
          </p:cNvSpPr>
          <p:nvPr>
            <p:ph type="ftr" sz="quarter" idx="11"/>
          </p:nvPr>
        </p:nvSpPr>
        <p:spPr/>
        <p:txBody>
          <a:bodyPr/>
          <a:lstStyle/>
          <a:p>
            <a:r>
              <a:rPr lang="en-US" smtClean="0"/>
              <a:t>José Puig</a:t>
            </a:r>
            <a:endParaRPr lang="en-US" dirty="0"/>
          </a:p>
        </p:txBody>
      </p:sp>
      <p:sp>
        <p:nvSpPr>
          <p:cNvPr id="5" name="Espace réservé du numéro de diapositive 4">
            <a:extLst>
              <a:ext uri="{FF2B5EF4-FFF2-40B4-BE49-F238E27FC236}">
                <a16:creationId xmlns:a16="http://schemas.microsoft.com/office/drawing/2014/main" xmlns="" id="{600A58CA-F736-D04B-9DF1-D9B96827AF5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766139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3FCA6B5E-2E94-D549-8FC4-67C49135FC94}"/>
              </a:ext>
            </a:extLst>
          </p:cNvPr>
          <p:cNvSpPr>
            <a:spLocks noGrp="1"/>
          </p:cNvSpPr>
          <p:nvPr>
            <p:ph type="dt" sz="half" idx="10"/>
          </p:nvPr>
        </p:nvSpPr>
        <p:spPr/>
        <p:txBody>
          <a:bodyPr/>
          <a:lstStyle/>
          <a:p>
            <a:r>
              <a:rPr lang="fr-FR" smtClean="0"/>
              <a:t>25 juin 2018</a:t>
            </a:r>
            <a:endParaRPr lang="en-US" dirty="0"/>
          </a:p>
        </p:txBody>
      </p:sp>
      <p:sp>
        <p:nvSpPr>
          <p:cNvPr id="3" name="Espace réservé du pied de page 2">
            <a:extLst>
              <a:ext uri="{FF2B5EF4-FFF2-40B4-BE49-F238E27FC236}">
                <a16:creationId xmlns:a16="http://schemas.microsoft.com/office/drawing/2014/main" xmlns="" id="{BB417999-1DEE-7D47-BDFF-DD7E8922A0F3}"/>
              </a:ext>
            </a:extLst>
          </p:cNvPr>
          <p:cNvSpPr>
            <a:spLocks noGrp="1"/>
          </p:cNvSpPr>
          <p:nvPr>
            <p:ph type="ftr" sz="quarter" idx="11"/>
          </p:nvPr>
        </p:nvSpPr>
        <p:spPr/>
        <p:txBody>
          <a:bodyPr/>
          <a:lstStyle/>
          <a:p>
            <a:r>
              <a:rPr lang="en-US" smtClean="0"/>
              <a:t>José Puig</a:t>
            </a:r>
            <a:endParaRPr lang="en-US" dirty="0"/>
          </a:p>
        </p:txBody>
      </p:sp>
      <p:sp>
        <p:nvSpPr>
          <p:cNvPr id="4" name="Espace réservé du numéro de diapositive 3">
            <a:extLst>
              <a:ext uri="{FF2B5EF4-FFF2-40B4-BE49-F238E27FC236}">
                <a16:creationId xmlns:a16="http://schemas.microsoft.com/office/drawing/2014/main" xmlns="" id="{3704BA89-91F8-994E-A43C-FFFBB6721C0A}"/>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82672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B26CE8AB-7165-5742-8EC2-AAA73EC9BA5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xmlns="" id="{A833D787-017B-124A-9C0E-314A92E0F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xmlns="" id="{6BA3D1FE-1EA0-324F-8C22-5E736A1AC4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a:extLst>
              <a:ext uri="{FF2B5EF4-FFF2-40B4-BE49-F238E27FC236}">
                <a16:creationId xmlns:a16="http://schemas.microsoft.com/office/drawing/2014/main" xmlns="" id="{FEB2DEE8-D0EC-C747-A07E-3DA3C14B9450}"/>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622678B5-119F-A449-95C5-51D90B77DBB6}"/>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DDBB80C3-CAB1-7943-AA61-7980ED18E158}"/>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204228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B1F3A0C-0885-6A42-B22F-E240D338066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e l’image 2">
            <a:extLst>
              <a:ext uri="{FF2B5EF4-FFF2-40B4-BE49-F238E27FC236}">
                <a16:creationId xmlns:a16="http://schemas.microsoft.com/office/drawing/2014/main" xmlns="" id="{07F3CB3A-07A0-534C-AACB-DCA429D0D5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xmlns="" id="{C7A2BE70-9EED-914A-B1FB-D3710D0E1D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a:extLst>
              <a:ext uri="{FF2B5EF4-FFF2-40B4-BE49-F238E27FC236}">
                <a16:creationId xmlns:a16="http://schemas.microsoft.com/office/drawing/2014/main" xmlns="" id="{D5FB01E5-D1EA-2444-9A5F-B0E360045E66}"/>
              </a:ext>
            </a:extLst>
          </p:cNvPr>
          <p:cNvSpPr>
            <a:spLocks noGrp="1"/>
          </p:cNvSpPr>
          <p:nvPr>
            <p:ph type="dt" sz="half" idx="10"/>
          </p:nvPr>
        </p:nvSpPr>
        <p:spPr/>
        <p:txBody>
          <a:bodyPr/>
          <a:lstStyle/>
          <a:p>
            <a:r>
              <a:rPr lang="fr-FR" smtClean="0"/>
              <a:t>25 juin 2018</a:t>
            </a:r>
            <a:endParaRPr lang="en-US" dirty="0"/>
          </a:p>
        </p:txBody>
      </p:sp>
      <p:sp>
        <p:nvSpPr>
          <p:cNvPr id="6" name="Espace réservé du pied de page 5">
            <a:extLst>
              <a:ext uri="{FF2B5EF4-FFF2-40B4-BE49-F238E27FC236}">
                <a16:creationId xmlns:a16="http://schemas.microsoft.com/office/drawing/2014/main" xmlns="" id="{27290942-8DF7-F742-B542-27CE8297607F}"/>
              </a:ext>
            </a:extLst>
          </p:cNvPr>
          <p:cNvSpPr>
            <a:spLocks noGrp="1"/>
          </p:cNvSpPr>
          <p:nvPr>
            <p:ph type="ftr" sz="quarter" idx="11"/>
          </p:nvPr>
        </p:nvSpPr>
        <p:spPr/>
        <p:txBody>
          <a:bodyPr/>
          <a:lstStyle/>
          <a:p>
            <a:r>
              <a:rPr lang="en-US" smtClean="0"/>
              <a:t>José Puig</a:t>
            </a:r>
            <a:endParaRPr lang="en-US" dirty="0"/>
          </a:p>
        </p:txBody>
      </p:sp>
      <p:sp>
        <p:nvSpPr>
          <p:cNvPr id="7" name="Espace réservé du numéro de diapositive 6">
            <a:extLst>
              <a:ext uri="{FF2B5EF4-FFF2-40B4-BE49-F238E27FC236}">
                <a16:creationId xmlns:a16="http://schemas.microsoft.com/office/drawing/2014/main" xmlns="" id="{818528D5-4DF6-FD4A-B5B8-0741CC1DFDCB}"/>
              </a:ext>
            </a:extLst>
          </p:cNvPr>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602413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DCCD4682-ED01-2F47-B083-D328644623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xmlns="" id="{CDAAAD11-10F8-F046-AFE9-13DBDD70D4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xmlns="" id="{198AD864-5215-7044-9443-172C61FD0A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Roboto" pitchFamily="2" charset="0"/>
                <a:ea typeface="Roboto" pitchFamily="2" charset="0"/>
              </a:defRPr>
            </a:lvl1pPr>
          </a:lstStyle>
          <a:p>
            <a:r>
              <a:rPr lang="fr-FR" smtClean="0"/>
              <a:t>25 juin 2018</a:t>
            </a:r>
            <a:endParaRPr lang="en-US" dirty="0"/>
          </a:p>
        </p:txBody>
      </p:sp>
      <p:sp>
        <p:nvSpPr>
          <p:cNvPr id="5" name="Espace réservé du pied de page 4">
            <a:extLst>
              <a:ext uri="{FF2B5EF4-FFF2-40B4-BE49-F238E27FC236}">
                <a16:creationId xmlns:a16="http://schemas.microsoft.com/office/drawing/2014/main" xmlns="" id="{B4B93F5B-64C4-544B-9F3D-7D983074D6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Roboto" pitchFamily="2" charset="0"/>
                <a:ea typeface="Roboto" pitchFamily="2" charset="0"/>
              </a:defRPr>
            </a:lvl1pPr>
          </a:lstStyle>
          <a:p>
            <a:r>
              <a:rPr lang="en-US" smtClean="0"/>
              <a:t>José Puig</a:t>
            </a:r>
            <a:endParaRPr lang="en-US" dirty="0"/>
          </a:p>
        </p:txBody>
      </p:sp>
      <p:sp>
        <p:nvSpPr>
          <p:cNvPr id="6" name="Espace réservé du numéro de diapositive 5">
            <a:extLst>
              <a:ext uri="{FF2B5EF4-FFF2-40B4-BE49-F238E27FC236}">
                <a16:creationId xmlns:a16="http://schemas.microsoft.com/office/drawing/2014/main" xmlns="" id="{B5E75D3C-F5EA-2342-9A93-5097BF73B0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Roboto" pitchFamily="2" charset="0"/>
                <a:ea typeface="Roboto" pitchFamily="2" charset="0"/>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643396777"/>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b="1" i="0" kern="1200">
          <a:solidFill>
            <a:schemeClr val="tx1"/>
          </a:solidFill>
          <a:latin typeface="Roboto" pitchFamily="2" charset="0"/>
          <a:ea typeface="Roboto"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Roboto" pitchFamily="2" charset="0"/>
          <a:ea typeface="Roboto"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Roboto" pitchFamily="2" charset="0"/>
          <a:ea typeface="Roboto"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pitchFamily="2" charset="0"/>
          <a:ea typeface="Roboto"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itchFamily="2" charset="0"/>
          <a:ea typeface="Roboto"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pitchFamily="2" charset="0"/>
          <a:ea typeface="Roboto"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european-agency.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e l’image 7" descr="INSHEA, Institut national supérieur de formation et de recherche pour l'éducation des jeunes handicapés et les enseignements adaptés.">
            <a:extLst>
              <a:ext uri="{FF2B5EF4-FFF2-40B4-BE49-F238E27FC236}">
                <a16:creationId xmlns:a16="http://schemas.microsoft.com/office/drawing/2014/main" xmlns="" id="{19CC0AA4-8F50-2843-9081-3515CCC8C93E}"/>
              </a:ext>
            </a:extLst>
          </p:cNvPr>
          <p:cNvPicPr>
            <a:picLocks noGrp="1" noChangeAspect="1"/>
          </p:cNvPicPr>
          <p:nvPr>
            <p:ph type="pic" sz="quarter" idx="13"/>
          </p:nvPr>
        </p:nvPicPr>
        <p:blipFill>
          <a:blip r:embed="rId3"/>
          <a:srcRect t="2667" b="2667"/>
          <a:stretch>
            <a:fillRect/>
          </a:stretch>
        </p:blipFill>
        <p:spPr/>
      </p:pic>
      <p:sp>
        <p:nvSpPr>
          <p:cNvPr id="4" name="Titre 3">
            <a:extLst>
              <a:ext uri="{FF2B5EF4-FFF2-40B4-BE49-F238E27FC236}">
                <a16:creationId xmlns:a16="http://schemas.microsoft.com/office/drawing/2014/main" xmlns="" id="{93393484-59F6-874A-B063-F2E4DFE1D7D4}"/>
              </a:ext>
            </a:extLst>
          </p:cNvPr>
          <p:cNvSpPr>
            <a:spLocks noGrp="1"/>
          </p:cNvSpPr>
          <p:nvPr>
            <p:ph type="ctrTitle"/>
          </p:nvPr>
        </p:nvSpPr>
        <p:spPr/>
        <p:txBody>
          <a:bodyPr/>
          <a:lstStyle/>
          <a:p>
            <a:r>
              <a:rPr lang="fr-FR" dirty="0" smtClean="0"/>
              <a:t>La formation initiale et continue des enseignants</a:t>
            </a:r>
            <a:endParaRPr lang="fr-FR" dirty="0"/>
          </a:p>
        </p:txBody>
      </p:sp>
      <p:sp>
        <p:nvSpPr>
          <p:cNvPr id="5" name="Sous-titre 4">
            <a:extLst>
              <a:ext uri="{FF2B5EF4-FFF2-40B4-BE49-F238E27FC236}">
                <a16:creationId xmlns:a16="http://schemas.microsoft.com/office/drawing/2014/main" xmlns="" id="{A9E0E6FF-2A0D-844A-B6E3-6DC9C2F2B4B1}"/>
              </a:ext>
            </a:extLst>
          </p:cNvPr>
          <p:cNvSpPr>
            <a:spLocks noGrp="1"/>
          </p:cNvSpPr>
          <p:nvPr>
            <p:ph type="subTitle" idx="1"/>
          </p:nvPr>
        </p:nvSpPr>
        <p:spPr>
          <a:xfrm>
            <a:off x="1524000" y="4333460"/>
            <a:ext cx="9144000" cy="924339"/>
          </a:xfrm>
        </p:spPr>
        <p:txBody>
          <a:bodyPr>
            <a:normAutofit fontScale="70000" lnSpcReduction="20000"/>
          </a:bodyPr>
          <a:lstStyle/>
          <a:p>
            <a:r>
              <a:rPr lang="fr-FR" dirty="0"/>
              <a:t>Séminaire International : Le droit à l’éducation inclusive</a:t>
            </a:r>
          </a:p>
          <a:p>
            <a:r>
              <a:rPr lang="fr-FR" dirty="0" smtClean="0"/>
              <a:t>Franck </a:t>
            </a:r>
            <a:r>
              <a:rPr lang="fr-FR" dirty="0" smtClean="0"/>
              <a:t>SAHAGUIAN</a:t>
            </a:r>
            <a:endParaRPr lang="fr-FR" dirty="0"/>
          </a:p>
          <a:p>
            <a:r>
              <a:rPr lang="fr-FR" dirty="0"/>
              <a:t>Rabat – </a:t>
            </a:r>
            <a:r>
              <a:rPr lang="fr-FR" dirty="0" smtClean="0"/>
              <a:t>janvier 2019</a:t>
            </a:r>
            <a:endParaRPr lang="fr-FR" dirty="0"/>
          </a:p>
        </p:txBody>
      </p:sp>
    </p:spTree>
    <p:extLst>
      <p:ext uri="{BB962C8B-B14F-4D97-AF65-F5344CB8AC3E}">
        <p14:creationId xmlns:p14="http://schemas.microsoft.com/office/powerpoint/2010/main" val="102671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913266"/>
          </a:xfrm>
        </p:spPr>
        <p:txBody>
          <a:bodyPr>
            <a:noAutofit/>
          </a:bodyPr>
          <a:lstStyle/>
          <a:p>
            <a:pPr algn="ctr"/>
            <a:r>
              <a:rPr lang="fr-FR" sz="3200" dirty="0" smtClean="0"/>
              <a:t>La formation initiale et continue des enseignants</a:t>
            </a:r>
            <a:endParaRPr lang="fr-FR" sz="3200" dirty="0"/>
          </a:p>
        </p:txBody>
      </p:sp>
      <p:sp>
        <p:nvSpPr>
          <p:cNvPr id="4" name="Sous-titre 3"/>
          <p:cNvSpPr>
            <a:spLocks noGrp="1"/>
          </p:cNvSpPr>
          <p:nvPr>
            <p:ph type="subTitle" idx="1"/>
          </p:nvPr>
        </p:nvSpPr>
        <p:spPr>
          <a:xfrm>
            <a:off x="1524000" y="2146754"/>
            <a:ext cx="9144000" cy="4254046"/>
          </a:xfrm>
        </p:spPr>
        <p:txBody>
          <a:bodyPr/>
          <a:lstStyle/>
          <a:p>
            <a:r>
              <a:rPr lang="fr-FR" dirty="0" smtClean="0"/>
              <a:t>Présentation</a:t>
            </a:r>
          </a:p>
          <a:p>
            <a:endParaRPr lang="fr-FR" dirty="0" smtClean="0"/>
          </a:p>
          <a:p>
            <a:r>
              <a:rPr lang="fr-FR" dirty="0" smtClean="0"/>
              <a:t>Une éducation inclusive : des enseignants prêts à accueillir tous els élèves : comprendre leurs besoins, y répondre</a:t>
            </a:r>
          </a:p>
          <a:p>
            <a:r>
              <a:rPr lang="fr-FR" dirty="0" smtClean="0"/>
              <a:t>Nécessité de conduire une vaste formation des enseignants, qu’ils soient ou non spécialisés</a:t>
            </a:r>
          </a:p>
          <a:p>
            <a:r>
              <a:rPr lang="fr-FR" dirty="0" smtClean="0"/>
              <a:t>Exemple de la France</a:t>
            </a:r>
            <a:endParaRPr lang="fr-FR" dirty="0"/>
          </a:p>
        </p:txBody>
      </p:sp>
    </p:spTree>
    <p:extLst>
      <p:ext uri="{BB962C8B-B14F-4D97-AF65-F5344CB8AC3E}">
        <p14:creationId xmlns:p14="http://schemas.microsoft.com/office/powerpoint/2010/main" val="3402449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En France : droit à scolarisation et inclusion scolaire</a:t>
            </a:r>
            <a:endParaRPr lang="fr-FR" sz="3200" dirty="0"/>
          </a:p>
        </p:txBody>
      </p:sp>
      <p:sp>
        <p:nvSpPr>
          <p:cNvPr id="3" name="Espace réservé du contenu 2"/>
          <p:cNvSpPr>
            <a:spLocks noGrp="1"/>
          </p:cNvSpPr>
          <p:nvPr>
            <p:ph idx="1"/>
          </p:nvPr>
        </p:nvSpPr>
        <p:spPr>
          <a:xfrm>
            <a:off x="838200" y="2364626"/>
            <a:ext cx="10700982" cy="3336209"/>
          </a:xfrm>
        </p:spPr>
        <p:txBody>
          <a:bodyPr/>
          <a:lstStyle/>
          <a:p>
            <a:r>
              <a:rPr lang="fr-FR" dirty="0" smtClean="0"/>
              <a:t>Loi du 11 février 2005 </a:t>
            </a:r>
            <a:r>
              <a:rPr lang="fr-FR" altLang="fr-FR" dirty="0" smtClean="0"/>
              <a:t>pour </a:t>
            </a:r>
            <a:r>
              <a:rPr lang="fr-FR" altLang="fr-FR" dirty="0"/>
              <a:t>l'égalité des droits et des chances, la participation et la citoyenneté des personnes </a:t>
            </a:r>
            <a:r>
              <a:rPr lang="fr-FR" altLang="fr-FR" dirty="0" smtClean="0"/>
              <a:t>handicapées</a:t>
            </a:r>
          </a:p>
          <a:p>
            <a:r>
              <a:rPr lang="fr-FR" dirty="0" smtClean="0"/>
              <a:t>Loi du </a:t>
            </a:r>
            <a:r>
              <a:rPr lang="fr-FR" dirty="0"/>
              <a:t>8 juillet 2013 d’orientation et de programmation pour la refondation de l'École de la </a:t>
            </a:r>
            <a:r>
              <a:rPr lang="fr-FR" dirty="0" smtClean="0"/>
              <a:t>République</a:t>
            </a:r>
            <a:endParaRPr lang="fr-FR" dirty="0"/>
          </a:p>
        </p:txBody>
      </p:sp>
      <p:sp>
        <p:nvSpPr>
          <p:cNvPr id="6" name="Espace réservé du numéro de diapositive 5"/>
          <p:cNvSpPr>
            <a:spLocks noGrp="1"/>
          </p:cNvSpPr>
          <p:nvPr>
            <p:ph type="sldNum" sz="quarter" idx="12"/>
          </p:nvPr>
        </p:nvSpPr>
        <p:spPr/>
        <p:txBody>
          <a:bodyPr/>
          <a:lstStyle/>
          <a:p>
            <a:fld id="{6D22F896-40B5-4ADD-8801-0D06FADFA095}" type="slidenum">
              <a:rPr lang="en-US" smtClean="0"/>
              <a:pPr/>
              <a:t>3</a:t>
            </a:fld>
            <a:endParaRPr lang="en-US" dirty="0"/>
          </a:p>
        </p:txBody>
      </p:sp>
      <p:sp>
        <p:nvSpPr>
          <p:cNvPr id="8" name="Rectangle 7"/>
          <p:cNvSpPr/>
          <p:nvPr/>
        </p:nvSpPr>
        <p:spPr>
          <a:xfrm>
            <a:off x="183707" y="365125"/>
            <a:ext cx="6475882" cy="5499268"/>
          </a:xfrm>
          <a:prstGeom prst="rect">
            <a:avLst/>
          </a:prstGeom>
          <a:solidFill>
            <a:srgbClr val="4A20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tLang="fr-FR" sz="2200" b="1" dirty="0" smtClean="0">
                <a:solidFill>
                  <a:schemeClr val="bg1"/>
                </a:solidFill>
                <a:latin typeface="Arial" pitchFamily="34" charset="0"/>
                <a:cs typeface="Arial" pitchFamily="34" charset="0"/>
              </a:rPr>
              <a:t>DROIT À SCOLARISATION (2005)</a:t>
            </a:r>
          </a:p>
          <a:p>
            <a:r>
              <a:rPr lang="fr-FR" altLang="fr-FR" sz="2200" dirty="0" smtClean="0">
                <a:solidFill>
                  <a:schemeClr val="bg1"/>
                </a:solidFill>
                <a:latin typeface="Arial" pitchFamily="34" charset="0"/>
                <a:cs typeface="Arial" pitchFamily="34" charset="0"/>
              </a:rPr>
              <a:t>Pour </a:t>
            </a:r>
            <a:r>
              <a:rPr lang="fr-FR" altLang="fr-FR" sz="2200" dirty="0">
                <a:solidFill>
                  <a:schemeClr val="bg1"/>
                </a:solidFill>
                <a:latin typeface="Arial" pitchFamily="34" charset="0"/>
                <a:cs typeface="Arial" pitchFamily="34" charset="0"/>
              </a:rPr>
              <a:t>satisfaire aux obligations qui lui incombent (…) le service public de l'éducation assure une formation scolaire, professionnelle ou supérieure aux enfants, aux adolescents et aux adultes présentant un handicap ou un trouble de la santé invalidant. Dans ses domaines de compétence, l'Etat met en place les moyens financiers et humains nécessaires à la </a:t>
            </a:r>
            <a:r>
              <a:rPr lang="fr-FR" altLang="fr-FR" sz="2400" b="1" dirty="0">
                <a:solidFill>
                  <a:srgbClr val="FF2F92"/>
                </a:solidFill>
                <a:latin typeface="Arial" pitchFamily="34" charset="0"/>
                <a:cs typeface="Arial" pitchFamily="34" charset="0"/>
              </a:rPr>
              <a:t>scolarisation en milieu ordinaire</a:t>
            </a:r>
            <a:r>
              <a:rPr lang="fr-FR" altLang="fr-FR" sz="2200" b="1" dirty="0">
                <a:solidFill>
                  <a:schemeClr val="bg1"/>
                </a:solidFill>
                <a:latin typeface="Arial" pitchFamily="34" charset="0"/>
                <a:cs typeface="Arial" pitchFamily="34" charset="0"/>
              </a:rPr>
              <a:t> </a:t>
            </a:r>
            <a:r>
              <a:rPr lang="fr-FR" altLang="fr-FR" sz="2200" dirty="0">
                <a:solidFill>
                  <a:schemeClr val="bg1"/>
                </a:solidFill>
                <a:latin typeface="Arial" pitchFamily="34" charset="0"/>
                <a:cs typeface="Arial" pitchFamily="34" charset="0"/>
              </a:rPr>
              <a:t>des enfants, adolescents ou adultes handicapés. Tout enfant, tout adolescent présentant un handicap ou un trouble invalidant de la santé est inscrit dans l'école ou dans l'établissement (…) le plus proche de son domicile, qui constitue son </a:t>
            </a:r>
            <a:r>
              <a:rPr lang="fr-FR" altLang="fr-FR" sz="2200" b="1" dirty="0">
                <a:solidFill>
                  <a:schemeClr val="bg1"/>
                </a:solidFill>
                <a:latin typeface="Arial" pitchFamily="34" charset="0"/>
                <a:cs typeface="Arial" pitchFamily="34" charset="0"/>
              </a:rPr>
              <a:t>établissement de référence</a:t>
            </a:r>
            <a:r>
              <a:rPr lang="fr-FR" altLang="fr-FR" sz="2200" dirty="0" smtClean="0">
                <a:solidFill>
                  <a:schemeClr val="bg1"/>
                </a:solidFill>
                <a:latin typeface="Arial" pitchFamily="34" charset="0"/>
                <a:cs typeface="Arial" pitchFamily="34" charset="0"/>
              </a:rPr>
              <a:t>. </a:t>
            </a:r>
            <a:r>
              <a:rPr lang="fr-FR" altLang="fr-FR" sz="2200" i="1" dirty="0" smtClean="0">
                <a:solidFill>
                  <a:schemeClr val="bg1"/>
                </a:solidFill>
                <a:latin typeface="Arial" pitchFamily="34" charset="0"/>
                <a:cs typeface="Arial" pitchFamily="34" charset="0"/>
              </a:rPr>
              <a:t>Code de l’éducation, art. L112-1</a:t>
            </a:r>
            <a:endParaRPr lang="fr-FR" i="1" dirty="0">
              <a:solidFill>
                <a:schemeClr val="bg1"/>
              </a:solidFill>
            </a:endParaRPr>
          </a:p>
        </p:txBody>
      </p:sp>
      <p:sp>
        <p:nvSpPr>
          <p:cNvPr id="9" name="Rectangle 8"/>
          <p:cNvSpPr/>
          <p:nvPr/>
        </p:nvSpPr>
        <p:spPr>
          <a:xfrm>
            <a:off x="6727873" y="378442"/>
            <a:ext cx="5174567" cy="5499268"/>
          </a:xfrm>
          <a:prstGeom prst="rect">
            <a:avLst/>
          </a:prstGeom>
          <a:solidFill>
            <a:srgbClr val="4A20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tLang="fr-FR" sz="2800" b="1" dirty="0" smtClean="0"/>
              <a:t>INCLUSION SCOLAIRE (2013)</a:t>
            </a:r>
          </a:p>
          <a:p>
            <a:r>
              <a:rPr lang="fr-FR" altLang="fr-FR" sz="2300" dirty="0" smtClean="0"/>
              <a:t>L'éducation </a:t>
            </a:r>
            <a:r>
              <a:rPr lang="fr-FR" altLang="fr-FR" sz="2300" dirty="0"/>
              <a:t>est la première priorité nationale. Le service public de l'éducation est conçu et organisé en fonction des élèves et des étudiants. Il contribue à l'égalité des chances et à lutter contre les inégalités sociales et territoriales en matière de réussite scolaire et éducative. Il reconnaît que tous les enfants partagent la capacité d'apprendre et de progresser. </a:t>
            </a:r>
            <a:r>
              <a:rPr lang="fr-FR" altLang="fr-FR" sz="2300" b="1" dirty="0">
                <a:solidFill>
                  <a:srgbClr val="FF2F92"/>
                </a:solidFill>
              </a:rPr>
              <a:t>Il veille à l'inclusion scolaire de tous les enfants, sans aucune distinction</a:t>
            </a:r>
            <a:r>
              <a:rPr lang="fr-FR" altLang="fr-FR" sz="2300" dirty="0"/>
              <a:t>. Il veille également à la mixité sociale des publics </a:t>
            </a:r>
            <a:r>
              <a:rPr lang="fr-FR" altLang="fr-FR" sz="2300" dirty="0" smtClean="0"/>
              <a:t>scolarisés…</a:t>
            </a:r>
            <a:r>
              <a:rPr lang="fr-FR" altLang="fr-FR" sz="2200" dirty="0"/>
              <a:t> </a:t>
            </a:r>
          </a:p>
          <a:p>
            <a:r>
              <a:rPr lang="fr-FR" altLang="fr-FR" sz="2200" i="1" dirty="0" smtClean="0"/>
              <a:t>Code de l’éducation, art. L111-1</a:t>
            </a:r>
            <a:endParaRPr lang="fr-FR" sz="2200" i="1" dirty="0"/>
          </a:p>
        </p:txBody>
      </p:sp>
      <p:pic>
        <p:nvPicPr>
          <p:cNvPr id="5122" name="Picture 2" descr="Image associÃ©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44159">
            <a:off x="4469621" y="148072"/>
            <a:ext cx="3252758" cy="483847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7" name="Espace réservé du pied de page 6"/>
          <p:cNvSpPr>
            <a:spLocks noGrp="1"/>
          </p:cNvSpPr>
          <p:nvPr>
            <p:ph type="ftr" sz="quarter" idx="11"/>
          </p:nvPr>
        </p:nvSpPr>
        <p:spPr/>
        <p:txBody>
          <a:bodyPr/>
          <a:lstStyle/>
          <a:p>
            <a:endParaRPr lang="en-US" dirty="0"/>
          </a:p>
        </p:txBody>
      </p:sp>
      <p:sp>
        <p:nvSpPr>
          <p:cNvPr id="10" name="Espace réservé de la date 9"/>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973114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fade">
                                      <p:cBhvr>
                                        <p:cTn id="15"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ctrTitle"/>
          </p:nvPr>
        </p:nvSpPr>
        <p:spPr>
          <a:xfrm>
            <a:off x="1524000" y="1122363"/>
            <a:ext cx="9144000" cy="913266"/>
          </a:xfrm>
        </p:spPr>
        <p:txBody>
          <a:bodyPr>
            <a:noAutofit/>
          </a:bodyPr>
          <a:lstStyle/>
          <a:p>
            <a:pPr algn="ctr"/>
            <a:r>
              <a:rPr lang="fr-FR" sz="3200" dirty="0">
                <a:solidFill>
                  <a:prstClr val="white"/>
                </a:solidFill>
              </a:rPr>
              <a:t>La formation initiale et continue des enseignants</a:t>
            </a:r>
            <a:endParaRPr lang="fr-FR" sz="3200" dirty="0"/>
          </a:p>
        </p:txBody>
      </p:sp>
      <p:sp>
        <p:nvSpPr>
          <p:cNvPr id="4" name="Sous-titre 3"/>
          <p:cNvSpPr>
            <a:spLocks noGrp="1"/>
          </p:cNvSpPr>
          <p:nvPr>
            <p:ph type="subTitle" idx="1"/>
          </p:nvPr>
        </p:nvSpPr>
        <p:spPr>
          <a:xfrm>
            <a:off x="1524000" y="2146754"/>
            <a:ext cx="9144000" cy="4254046"/>
          </a:xfrm>
        </p:spPr>
        <p:txBody>
          <a:bodyPr/>
          <a:lstStyle/>
          <a:p>
            <a:r>
              <a:rPr lang="fr-FR" dirty="0" smtClean="0"/>
              <a:t>- Une situation contrastée pour la formation initiale et continue</a:t>
            </a:r>
          </a:p>
          <a:p>
            <a:r>
              <a:rPr lang="fr-FR" dirty="0" smtClean="0"/>
              <a:t>- Master MEEF (grandes disparités) : appréhension très diverse des problématiques relatives à l’éducation inclusive</a:t>
            </a:r>
          </a:p>
          <a:p>
            <a:pPr marL="342900" indent="-342900">
              <a:buFontTx/>
              <a:buChar char="-"/>
            </a:pPr>
            <a:r>
              <a:rPr lang="fr-FR" dirty="0" smtClean="0"/>
              <a:t>La formation </a:t>
            </a:r>
            <a:r>
              <a:rPr lang="fr-FR" dirty="0" err="1" smtClean="0"/>
              <a:t>Cappei</a:t>
            </a:r>
            <a:r>
              <a:rPr lang="fr-FR" dirty="0" smtClean="0"/>
              <a:t> </a:t>
            </a:r>
            <a:r>
              <a:rPr lang="fr-FR" dirty="0"/>
              <a:t>(</a:t>
            </a:r>
            <a:r>
              <a:rPr lang="fr-FR" dirty="0" smtClean="0"/>
              <a:t>février 2017) : une formation en alternance et modulaire</a:t>
            </a:r>
          </a:p>
          <a:p>
            <a:pPr marL="342900" indent="-342900">
              <a:buFontTx/>
              <a:buChar char="-"/>
            </a:pPr>
            <a:r>
              <a:rPr lang="fr-FR" dirty="0" smtClean="0"/>
              <a:t>1</a:t>
            </a:r>
            <a:r>
              <a:rPr lang="fr-FR" baseline="30000" dirty="0" smtClean="0"/>
              <a:t>er</a:t>
            </a:r>
            <a:r>
              <a:rPr lang="fr-FR" dirty="0" smtClean="0"/>
              <a:t> bilan</a:t>
            </a:r>
            <a:endParaRPr lang="fr-FR" dirty="0"/>
          </a:p>
        </p:txBody>
      </p:sp>
    </p:spTree>
    <p:extLst>
      <p:ext uri="{BB962C8B-B14F-4D97-AF65-F5344CB8AC3E}">
        <p14:creationId xmlns:p14="http://schemas.microsoft.com/office/powerpoint/2010/main" val="70289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4A206F"/>
                </a:solidFill>
                <a:cs typeface="Century Gothic" charset="0"/>
              </a:rPr>
              <a:t>Profil de l’enseignant inclusif</a:t>
            </a:r>
            <a:endParaRPr lang="fr-FR" dirty="0">
              <a:solidFill>
                <a:srgbClr val="4A206F"/>
              </a:solidFill>
              <a:cs typeface="Century Gothic" charset="0"/>
            </a:endParaRPr>
          </a:p>
        </p:txBody>
      </p:sp>
      <p:sp>
        <p:nvSpPr>
          <p:cNvPr id="3" name="Espace réservé du contenu 2"/>
          <p:cNvSpPr>
            <a:spLocks noGrp="1"/>
          </p:cNvSpPr>
          <p:nvPr>
            <p:ph idx="1"/>
          </p:nvPr>
        </p:nvSpPr>
        <p:spPr>
          <a:xfrm>
            <a:off x="838200" y="1387661"/>
            <a:ext cx="10356273" cy="4486275"/>
          </a:xfrm>
        </p:spPr>
        <p:txBody>
          <a:bodyPr>
            <a:normAutofit fontScale="77500" lnSpcReduction="20000"/>
          </a:bodyPr>
          <a:lstStyle/>
          <a:p>
            <a:pPr marL="514350" indent="-514350">
              <a:lnSpc>
                <a:spcPct val="120000"/>
              </a:lnSpc>
              <a:buFont typeface="+mj-lt"/>
              <a:buAutoNum type="arabicPeriod"/>
            </a:pPr>
            <a:r>
              <a:rPr lang="fr-FR" dirty="0" smtClean="0">
                <a:cs typeface="Arial" charset="0"/>
              </a:rPr>
              <a:t>Il </a:t>
            </a:r>
            <a:r>
              <a:rPr lang="fr-FR" b="1" dirty="0">
                <a:solidFill>
                  <a:srgbClr val="4A206F"/>
                </a:solidFill>
                <a:cs typeface="Arial" charset="0"/>
              </a:rPr>
              <a:t>valorise l</a:t>
            </a:r>
            <a:r>
              <a:rPr lang="fr-FR" b="1" dirty="0" smtClean="0">
                <a:solidFill>
                  <a:srgbClr val="4A206F"/>
                </a:solidFill>
                <a:cs typeface="Arial" charset="0"/>
              </a:rPr>
              <a:t>a diversité </a:t>
            </a:r>
            <a:r>
              <a:rPr lang="fr-FR" dirty="0" smtClean="0">
                <a:cs typeface="Arial" charset="0"/>
              </a:rPr>
              <a:t>des apprenants : les différences entre les élèves constituent une ressource et un atout pour l’éducation</a:t>
            </a:r>
          </a:p>
          <a:p>
            <a:pPr marL="514350" indent="-514350">
              <a:lnSpc>
                <a:spcPct val="120000"/>
              </a:lnSpc>
              <a:buFont typeface="+mj-lt"/>
              <a:buAutoNum type="arabicPeriod"/>
            </a:pPr>
            <a:r>
              <a:rPr lang="fr-FR" dirty="0" smtClean="0">
                <a:cs typeface="Arial" charset="0"/>
              </a:rPr>
              <a:t>Il </a:t>
            </a:r>
            <a:r>
              <a:rPr lang="fr-FR" b="1" dirty="0">
                <a:solidFill>
                  <a:srgbClr val="4A206F"/>
                </a:solidFill>
                <a:cs typeface="Arial" charset="0"/>
              </a:rPr>
              <a:t>accompagne t</a:t>
            </a:r>
            <a:r>
              <a:rPr lang="fr-FR" b="1" dirty="0" smtClean="0">
                <a:solidFill>
                  <a:srgbClr val="4A206F"/>
                </a:solidFill>
                <a:cs typeface="Arial" charset="0"/>
              </a:rPr>
              <a:t>ous les apprenants </a:t>
            </a:r>
            <a:r>
              <a:rPr lang="fr-FR" dirty="0" smtClean="0">
                <a:cs typeface="Arial" charset="0"/>
              </a:rPr>
              <a:t>: les enseignants attendent beaucoup des résultats de tous les apprenants</a:t>
            </a:r>
          </a:p>
          <a:p>
            <a:pPr marL="514350" indent="-514350">
              <a:lnSpc>
                <a:spcPct val="120000"/>
              </a:lnSpc>
              <a:buFont typeface="+mj-lt"/>
              <a:buAutoNum type="arabicPeriod"/>
            </a:pPr>
            <a:r>
              <a:rPr lang="fr-FR" dirty="0" smtClean="0">
                <a:cs typeface="Arial" charset="0"/>
              </a:rPr>
              <a:t>Il </a:t>
            </a:r>
            <a:r>
              <a:rPr lang="fr-FR" b="1" dirty="0" smtClean="0">
                <a:solidFill>
                  <a:srgbClr val="4A206F"/>
                </a:solidFill>
                <a:cs typeface="Arial" charset="0"/>
              </a:rPr>
              <a:t>travaille </a:t>
            </a:r>
            <a:r>
              <a:rPr lang="fr-FR" b="1" dirty="0">
                <a:solidFill>
                  <a:srgbClr val="4A206F"/>
                </a:solidFill>
                <a:cs typeface="Arial" charset="0"/>
              </a:rPr>
              <a:t>avec les autres </a:t>
            </a:r>
            <a:r>
              <a:rPr lang="fr-FR" dirty="0" smtClean="0">
                <a:cs typeface="Arial" charset="0"/>
              </a:rPr>
              <a:t>: collaboration et travail en équipes sont des approches essentielles pour tous les enseignants</a:t>
            </a:r>
          </a:p>
          <a:p>
            <a:pPr marL="514350" indent="-514350">
              <a:lnSpc>
                <a:spcPct val="120000"/>
              </a:lnSpc>
              <a:buFont typeface="+mj-lt"/>
              <a:buAutoNum type="arabicPeriod"/>
            </a:pPr>
            <a:r>
              <a:rPr lang="fr-FR" dirty="0" smtClean="0">
                <a:cs typeface="Arial" charset="0"/>
              </a:rPr>
              <a:t>Il </a:t>
            </a:r>
            <a:r>
              <a:rPr lang="fr-FR" b="1" dirty="0" smtClean="0">
                <a:solidFill>
                  <a:srgbClr val="4A206F"/>
                </a:solidFill>
                <a:cs typeface="Arial" charset="0"/>
              </a:rPr>
              <a:t>poursuit sa formation </a:t>
            </a:r>
            <a:r>
              <a:rPr lang="fr-FR" dirty="0" smtClean="0">
                <a:cs typeface="Arial" charset="0"/>
              </a:rPr>
              <a:t>professionnelle personnelle continue : enseigner est une activité qui s’apprend et les enseignants doivent prendre en charge leur propre apprentissage tout au long de la vie</a:t>
            </a:r>
          </a:p>
          <a:p>
            <a:pPr marL="0" indent="0" algn="r">
              <a:buNone/>
            </a:pPr>
            <a:endParaRPr lang="fr-FR" sz="1800" dirty="0">
              <a:latin typeface="Century Gothic" charset="0"/>
              <a:ea typeface="Century Gothic" charset="0"/>
              <a:cs typeface="Century Gothic" charset="0"/>
            </a:endParaRPr>
          </a:p>
          <a:p>
            <a:pPr marL="0" indent="0">
              <a:buNone/>
            </a:pPr>
            <a:r>
              <a:rPr lang="fr-FR" sz="1800" dirty="0" smtClean="0"/>
              <a:t>Source : </a:t>
            </a:r>
            <a:r>
              <a:rPr lang="fr-FR" sz="1800" i="1" dirty="0" err="1"/>
              <a:t>European</a:t>
            </a:r>
            <a:r>
              <a:rPr lang="fr-FR" sz="1800" i="1" dirty="0"/>
              <a:t> Agency for </a:t>
            </a:r>
            <a:r>
              <a:rPr lang="fr-FR" sz="1800" i="1" dirty="0" err="1"/>
              <a:t>Special</a:t>
            </a:r>
            <a:r>
              <a:rPr lang="fr-FR" sz="1800" i="1" dirty="0"/>
              <a:t> </a:t>
            </a:r>
            <a:r>
              <a:rPr lang="fr-FR" sz="1800" i="1" dirty="0" err="1"/>
              <a:t>Needs</a:t>
            </a:r>
            <a:r>
              <a:rPr lang="fr-FR" sz="1800" i="1" dirty="0"/>
              <a:t> and Inclusive </a:t>
            </a:r>
            <a:r>
              <a:rPr lang="fr-FR" sz="1800" i="1" dirty="0" smtClean="0"/>
              <a:t>Education 2012 </a:t>
            </a:r>
            <a:endParaRPr lang="fr-FR" sz="1800" dirty="0"/>
          </a:p>
          <a:p>
            <a:pPr marL="0" indent="0">
              <a:buNone/>
            </a:pPr>
            <a:r>
              <a:rPr lang="fr-FR" sz="1800" dirty="0" smtClean="0">
                <a:hlinkClick r:id="rId3"/>
              </a:rPr>
              <a:t>www.european-agency.org</a:t>
            </a:r>
            <a:endParaRPr lang="fr-FR" sz="1800" dirty="0"/>
          </a:p>
        </p:txBody>
      </p:sp>
      <p:sp>
        <p:nvSpPr>
          <p:cNvPr id="4" name="Espace réservé du numéro de diapositive 3"/>
          <p:cNvSpPr>
            <a:spLocks noGrp="1"/>
          </p:cNvSpPr>
          <p:nvPr>
            <p:ph type="sldNum" sz="quarter" idx="12"/>
          </p:nvPr>
        </p:nvSpPr>
        <p:spPr/>
        <p:txBody>
          <a:bodyPr/>
          <a:lstStyle/>
          <a:p>
            <a:fld id="{2EFDEBCB-4893-A942-A60B-2AC301CAF26F}" type="slidenum">
              <a:rPr lang="fr-FR" smtClean="0"/>
              <a:t>5</a:t>
            </a:fld>
            <a:endParaRPr lang="fr-FR"/>
          </a:p>
        </p:txBody>
      </p:sp>
      <p:pic>
        <p:nvPicPr>
          <p:cNvPr id="9218" name="Picture 2" descr="European Agenc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4479" y="500155"/>
            <a:ext cx="1914525" cy="752476"/>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e la date 5"/>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97814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0986" y="255125"/>
            <a:ext cx="10515600" cy="590839"/>
          </a:xfrm>
        </p:spPr>
        <p:txBody>
          <a:bodyPr>
            <a:noAutofit/>
          </a:bodyPr>
          <a:lstStyle/>
          <a:p>
            <a:r>
              <a:rPr lang="fr-FR" sz="2400" dirty="0" smtClean="0">
                <a:solidFill>
                  <a:srgbClr val="4A206F"/>
                </a:solidFill>
                <a:cs typeface="Century Gothic" charset="0"/>
              </a:rPr>
              <a:t>Nouveau rôle des enseignants spécialisés : le CAPPEI, Certificat d’aptitude professionnelle aux pratiques de l’éducation inclusive (2017)</a:t>
            </a:r>
            <a:endParaRPr lang="fr-FR" sz="2400" dirty="0">
              <a:solidFill>
                <a:srgbClr val="4A206F"/>
              </a:solidFill>
              <a:cs typeface="Century Gothic" charset="0"/>
            </a:endParaRPr>
          </a:p>
        </p:txBody>
      </p:sp>
      <p:graphicFrame>
        <p:nvGraphicFramePr>
          <p:cNvPr id="6" name="Espace réservé du contenu 5"/>
          <p:cNvGraphicFramePr>
            <a:graphicFrameLocks noGrp="1"/>
          </p:cNvGraphicFramePr>
          <p:nvPr>
            <p:ph idx="1"/>
            <p:extLst/>
          </p:nvPr>
        </p:nvGraphicFramePr>
        <p:xfrm>
          <a:off x="1386840" y="888494"/>
          <a:ext cx="10515600" cy="5255073"/>
        </p:xfrm>
        <a:graphic>
          <a:graphicData uri="http://schemas.openxmlformats.org/drawingml/2006/table">
            <a:tbl>
              <a:tblPr firstRow="1" bandRow="1">
                <a:tableStyleId>{D7AC3CCA-C797-4891-BE02-D94E43425B78}</a:tableStyleId>
              </a:tblPr>
              <a:tblGrid>
                <a:gridCol w="1752600">
                  <a:extLst>
                    <a:ext uri="{9D8B030D-6E8A-4147-A177-3AD203B41FA5}">
                      <a16:colId xmlns:a16="http://schemas.microsoft.com/office/drawing/2014/main" xmlns="" val="20000"/>
                    </a:ext>
                  </a:extLst>
                </a:gridCol>
                <a:gridCol w="876300">
                  <a:extLst>
                    <a:ext uri="{9D8B030D-6E8A-4147-A177-3AD203B41FA5}">
                      <a16:colId xmlns:a16="http://schemas.microsoft.com/office/drawing/2014/main" xmlns="" val="20001"/>
                    </a:ext>
                  </a:extLst>
                </a:gridCol>
                <a:gridCol w="876300">
                  <a:extLst>
                    <a:ext uri="{9D8B030D-6E8A-4147-A177-3AD203B41FA5}">
                      <a16:colId xmlns:a16="http://schemas.microsoft.com/office/drawing/2014/main" xmlns="" val="20002"/>
                    </a:ext>
                  </a:extLst>
                </a:gridCol>
                <a:gridCol w="876300">
                  <a:extLst>
                    <a:ext uri="{9D8B030D-6E8A-4147-A177-3AD203B41FA5}">
                      <a16:colId xmlns:a16="http://schemas.microsoft.com/office/drawing/2014/main" xmlns="" val="20003"/>
                    </a:ext>
                  </a:extLst>
                </a:gridCol>
                <a:gridCol w="876300">
                  <a:extLst>
                    <a:ext uri="{9D8B030D-6E8A-4147-A177-3AD203B41FA5}">
                      <a16:colId xmlns:a16="http://schemas.microsoft.com/office/drawing/2014/main" xmlns="" val="20004"/>
                    </a:ext>
                  </a:extLst>
                </a:gridCol>
                <a:gridCol w="876300">
                  <a:extLst>
                    <a:ext uri="{9D8B030D-6E8A-4147-A177-3AD203B41FA5}">
                      <a16:colId xmlns:a16="http://schemas.microsoft.com/office/drawing/2014/main" xmlns="" val="20005"/>
                    </a:ext>
                  </a:extLst>
                </a:gridCol>
                <a:gridCol w="876300">
                  <a:extLst>
                    <a:ext uri="{9D8B030D-6E8A-4147-A177-3AD203B41FA5}">
                      <a16:colId xmlns:a16="http://schemas.microsoft.com/office/drawing/2014/main" xmlns="" val="20006"/>
                    </a:ext>
                  </a:extLst>
                </a:gridCol>
                <a:gridCol w="438150">
                  <a:extLst>
                    <a:ext uri="{9D8B030D-6E8A-4147-A177-3AD203B41FA5}">
                      <a16:colId xmlns:a16="http://schemas.microsoft.com/office/drawing/2014/main" xmlns="" val="20007"/>
                    </a:ext>
                  </a:extLst>
                </a:gridCol>
                <a:gridCol w="438150">
                  <a:extLst>
                    <a:ext uri="{9D8B030D-6E8A-4147-A177-3AD203B41FA5}">
                      <a16:colId xmlns:a16="http://schemas.microsoft.com/office/drawing/2014/main" xmlns="" val="20008"/>
                    </a:ext>
                  </a:extLst>
                </a:gridCol>
                <a:gridCol w="438150">
                  <a:extLst>
                    <a:ext uri="{9D8B030D-6E8A-4147-A177-3AD203B41FA5}">
                      <a16:colId xmlns:a16="http://schemas.microsoft.com/office/drawing/2014/main" xmlns="" val="20009"/>
                    </a:ext>
                  </a:extLst>
                </a:gridCol>
                <a:gridCol w="438150">
                  <a:extLst>
                    <a:ext uri="{9D8B030D-6E8A-4147-A177-3AD203B41FA5}">
                      <a16:colId xmlns:a16="http://schemas.microsoft.com/office/drawing/2014/main" xmlns="" val="20010"/>
                    </a:ext>
                  </a:extLst>
                </a:gridCol>
                <a:gridCol w="438150">
                  <a:extLst>
                    <a:ext uri="{9D8B030D-6E8A-4147-A177-3AD203B41FA5}">
                      <a16:colId xmlns:a16="http://schemas.microsoft.com/office/drawing/2014/main" xmlns="" val="20011"/>
                    </a:ext>
                  </a:extLst>
                </a:gridCol>
                <a:gridCol w="438150">
                  <a:extLst>
                    <a:ext uri="{9D8B030D-6E8A-4147-A177-3AD203B41FA5}">
                      <a16:colId xmlns:a16="http://schemas.microsoft.com/office/drawing/2014/main" xmlns="" val="20012"/>
                    </a:ext>
                  </a:extLst>
                </a:gridCol>
                <a:gridCol w="438150">
                  <a:extLst>
                    <a:ext uri="{9D8B030D-6E8A-4147-A177-3AD203B41FA5}">
                      <a16:colId xmlns:a16="http://schemas.microsoft.com/office/drawing/2014/main" xmlns="" val="20013"/>
                    </a:ext>
                  </a:extLst>
                </a:gridCol>
                <a:gridCol w="438150">
                  <a:extLst>
                    <a:ext uri="{9D8B030D-6E8A-4147-A177-3AD203B41FA5}">
                      <a16:colId xmlns:a16="http://schemas.microsoft.com/office/drawing/2014/main" xmlns="" val="20014"/>
                    </a:ext>
                  </a:extLst>
                </a:gridCol>
              </a:tblGrid>
              <a:tr h="335226">
                <a:tc gridSpan="15">
                  <a:txBody>
                    <a:bodyPr/>
                    <a:lstStyle/>
                    <a:p>
                      <a:pPr algn="ctr"/>
                      <a:r>
                        <a:rPr lang="fr-FR" sz="1600" b="0" dirty="0" smtClean="0">
                          <a:latin typeface="Arial" charset="0"/>
                          <a:ea typeface="Arial" charset="0"/>
                          <a:cs typeface="Arial" charset="0"/>
                        </a:rPr>
                        <a:t>T R O N C   C O M M U N 1</a:t>
                      </a:r>
                      <a:r>
                        <a:rPr lang="fr-FR" sz="1600" b="0" baseline="30000" dirty="0" smtClean="0">
                          <a:latin typeface="Arial" charset="0"/>
                          <a:ea typeface="Arial" charset="0"/>
                          <a:cs typeface="Arial" charset="0"/>
                        </a:rPr>
                        <a:t>er</a:t>
                      </a:r>
                      <a:r>
                        <a:rPr lang="fr-FR" sz="1600" b="0" dirty="0" smtClean="0">
                          <a:latin typeface="Arial" charset="0"/>
                          <a:ea typeface="Arial" charset="0"/>
                          <a:cs typeface="Arial" charset="0"/>
                        </a:rPr>
                        <a:t> et 2d degrés  –  150</a:t>
                      </a:r>
                      <a:r>
                        <a:rPr lang="fr-FR" sz="1600" b="0" baseline="0" dirty="0" smtClean="0">
                          <a:latin typeface="Arial" charset="0"/>
                          <a:ea typeface="Arial" charset="0"/>
                          <a:cs typeface="Arial" charset="0"/>
                        </a:rPr>
                        <a:t>H</a:t>
                      </a:r>
                      <a:endParaRPr lang="fr-FR" sz="1600" b="0" dirty="0">
                        <a:latin typeface="Arial" charset="0"/>
                        <a:ea typeface="Arial" charset="0"/>
                        <a:cs typeface="Arial" charset="0"/>
                      </a:endParaRPr>
                    </a:p>
                  </a:txBody>
                  <a:tcPr>
                    <a:solidFill>
                      <a:schemeClr val="accent3">
                        <a:lumMod val="60000"/>
                        <a:lumOff val="40000"/>
                      </a:schemeClr>
                    </a:solidFill>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extLst>
                  <a:ext uri="{0D108BD9-81ED-4DB2-BD59-A6C34878D82A}">
                    <a16:rowId xmlns:a16="http://schemas.microsoft.com/office/drawing/2014/main" xmlns="" val="10000"/>
                  </a:ext>
                </a:extLst>
              </a:tr>
              <a:tr h="972357">
                <a:tc>
                  <a:txBody>
                    <a:bodyPr/>
                    <a:lstStyle/>
                    <a:p>
                      <a:pPr algn="ctr"/>
                      <a:r>
                        <a:rPr lang="fr-FR" dirty="0" smtClean="0"/>
                        <a:t>Enjeux</a:t>
                      </a:r>
                      <a:r>
                        <a:rPr lang="fr-FR" baseline="0" dirty="0" smtClean="0"/>
                        <a:t> éthiques et sociétaux</a:t>
                      </a:r>
                    </a:p>
                  </a:txBody>
                  <a:tcPr>
                    <a:solidFill>
                      <a:schemeClr val="accent3">
                        <a:lumMod val="60000"/>
                        <a:lumOff val="40000"/>
                      </a:schemeClr>
                    </a:solidFill>
                  </a:tcPr>
                </a:tc>
                <a:tc gridSpan="2">
                  <a:txBody>
                    <a:bodyPr/>
                    <a:lstStyle/>
                    <a:p>
                      <a:pPr algn="ctr"/>
                      <a:r>
                        <a:rPr lang="fr-FR" dirty="0" smtClean="0"/>
                        <a:t>Cadre législatif et réglementaire</a:t>
                      </a:r>
                      <a:endParaRPr lang="fr-FR" dirty="0"/>
                    </a:p>
                  </a:txBody>
                  <a:tcPr>
                    <a:solidFill>
                      <a:schemeClr val="accent3">
                        <a:lumMod val="60000"/>
                        <a:lumOff val="40000"/>
                      </a:schemeClr>
                    </a:solidFill>
                  </a:tcPr>
                </a:tc>
                <a:tc hMerge="1">
                  <a:txBody>
                    <a:bodyPr/>
                    <a:lstStyle/>
                    <a:p>
                      <a:endParaRPr lang="fr-FR" dirty="0"/>
                    </a:p>
                  </a:txBody>
                  <a:tcPr/>
                </a:tc>
                <a:tc gridSpan="2">
                  <a:txBody>
                    <a:bodyPr/>
                    <a:lstStyle/>
                    <a:p>
                      <a:pPr algn="ctr"/>
                      <a:r>
                        <a:rPr lang="fr-FR" dirty="0" smtClean="0"/>
                        <a:t>Connaissance des partenaires</a:t>
                      </a:r>
                      <a:endParaRPr lang="fr-FR" dirty="0"/>
                    </a:p>
                  </a:txBody>
                  <a:tcPr>
                    <a:solidFill>
                      <a:schemeClr val="accent3">
                        <a:lumMod val="60000"/>
                        <a:lumOff val="40000"/>
                      </a:schemeClr>
                    </a:solidFill>
                  </a:tcPr>
                </a:tc>
                <a:tc hMerge="1">
                  <a:txBody>
                    <a:bodyPr/>
                    <a:lstStyle/>
                    <a:p>
                      <a:endParaRPr lang="fr-FR" dirty="0"/>
                    </a:p>
                  </a:txBody>
                  <a:tcPr/>
                </a:tc>
                <a:tc gridSpan="2">
                  <a:txBody>
                    <a:bodyPr/>
                    <a:lstStyle/>
                    <a:p>
                      <a:pPr algn="ctr"/>
                      <a:r>
                        <a:rPr lang="fr-FR" dirty="0" smtClean="0"/>
                        <a:t>Relations avec les</a:t>
                      </a:r>
                      <a:r>
                        <a:rPr lang="fr-FR" baseline="0" dirty="0" smtClean="0"/>
                        <a:t> familles</a:t>
                      </a:r>
                    </a:p>
                  </a:txBody>
                  <a:tcPr>
                    <a:solidFill>
                      <a:schemeClr val="accent3">
                        <a:lumMod val="60000"/>
                        <a:lumOff val="40000"/>
                      </a:schemeClr>
                    </a:solidFill>
                  </a:tcPr>
                </a:tc>
                <a:tc hMerge="1">
                  <a:txBody>
                    <a:bodyPr/>
                    <a:lstStyle/>
                    <a:p>
                      <a:endParaRPr lang="fr-FR" dirty="0"/>
                    </a:p>
                  </a:txBody>
                  <a:tcPr/>
                </a:tc>
                <a:tc gridSpan="4">
                  <a:txBody>
                    <a:bodyPr/>
                    <a:lstStyle/>
                    <a:p>
                      <a:pPr algn="ctr"/>
                      <a:r>
                        <a:rPr lang="fr-FR" dirty="0" smtClean="0"/>
                        <a:t>BEP et réponses pédagogiques</a:t>
                      </a:r>
                    </a:p>
                  </a:txBody>
                  <a:tcPr>
                    <a:solidFill>
                      <a:schemeClr val="accent3">
                        <a:lumMod val="60000"/>
                        <a:lumOff val="40000"/>
                      </a:schemeClr>
                    </a:solidFill>
                  </a:tcPr>
                </a:tc>
                <a:tc hMerge="1">
                  <a:txBody>
                    <a:bodyPr/>
                    <a:lstStyle/>
                    <a:p>
                      <a:endParaRPr lang="fr-FR"/>
                    </a:p>
                  </a:txBody>
                  <a:tcPr/>
                </a:tc>
                <a:tc hMerge="1">
                  <a:txBody>
                    <a:bodyPr/>
                    <a:lstStyle/>
                    <a:p>
                      <a:endParaRPr lang="fr-FR" dirty="0"/>
                    </a:p>
                  </a:txBody>
                  <a:tcPr/>
                </a:tc>
                <a:tc hMerge="1">
                  <a:txBody>
                    <a:bodyPr/>
                    <a:lstStyle/>
                    <a:p>
                      <a:endParaRPr lang="fr-FR"/>
                    </a:p>
                  </a:txBody>
                  <a:tcPr/>
                </a:tc>
                <a:tc gridSpan="4">
                  <a:txBody>
                    <a:bodyPr/>
                    <a:lstStyle/>
                    <a:p>
                      <a:pPr algn="ctr"/>
                      <a:r>
                        <a:rPr lang="fr-FR" dirty="0" smtClean="0"/>
                        <a:t>Personne ressource</a:t>
                      </a:r>
                    </a:p>
                  </a:txBody>
                  <a:tcPr>
                    <a:solidFill>
                      <a:schemeClr val="accent3">
                        <a:lumMod val="60000"/>
                        <a:lumOff val="40000"/>
                      </a:schemeClr>
                    </a:solidFill>
                  </a:tcPr>
                </a:tc>
                <a:tc hMerge="1">
                  <a:txBody>
                    <a:bodyPr/>
                    <a:lstStyle/>
                    <a:p>
                      <a:endParaRPr lang="fr-FR"/>
                    </a:p>
                  </a:txBody>
                  <a:tcPr/>
                </a:tc>
                <a:tc hMerge="1">
                  <a:txBody>
                    <a:bodyPr/>
                    <a:lstStyle/>
                    <a:p>
                      <a:endParaRPr lang="fr-FR" dirty="0"/>
                    </a:p>
                  </a:txBody>
                  <a:tcPr/>
                </a:tc>
                <a:tc hMerge="1">
                  <a:txBody>
                    <a:bodyPr/>
                    <a:lstStyle/>
                    <a:p>
                      <a:endParaRPr lang="fr-FR"/>
                    </a:p>
                  </a:txBody>
                  <a:tcPr/>
                </a:tc>
                <a:extLst>
                  <a:ext uri="{0D108BD9-81ED-4DB2-BD59-A6C34878D82A}">
                    <a16:rowId xmlns:a16="http://schemas.microsoft.com/office/drawing/2014/main" xmlns="" val="10001"/>
                  </a:ext>
                </a:extLst>
              </a:tr>
              <a:tr h="121900">
                <a:tc gridSpan="15">
                  <a:txBody>
                    <a:bodyPr/>
                    <a:lstStyle/>
                    <a:p>
                      <a:pPr algn="ctr"/>
                      <a:endParaRPr lang="fr-FR" sz="200" dirty="0"/>
                    </a:p>
                  </a:txBody>
                  <a:tcPr/>
                </a:tc>
                <a:tc hMerge="1">
                  <a:txBody>
                    <a:bodyPr/>
                    <a:lstStyle/>
                    <a:p>
                      <a:pPr algn="ctr"/>
                      <a:endParaRPr lang="fr-FR" dirty="0"/>
                    </a:p>
                  </a:txBody>
                  <a:tcPr/>
                </a:tc>
                <a:tc hMerge="1">
                  <a:txBody>
                    <a:bodyPr/>
                    <a:lstStyle/>
                    <a:p>
                      <a:endParaRPr lang="fr-FR"/>
                    </a:p>
                  </a:txBody>
                  <a:tcPr/>
                </a:tc>
                <a:tc hMerge="1">
                  <a:txBody>
                    <a:bodyPr/>
                    <a:lstStyle/>
                    <a:p>
                      <a:pPr algn="ctr"/>
                      <a:endParaRPr lang="fr-FR" dirty="0"/>
                    </a:p>
                  </a:txBody>
                  <a:tcPr/>
                </a:tc>
                <a:tc hMerge="1">
                  <a:txBody>
                    <a:bodyPr/>
                    <a:lstStyle/>
                    <a:p>
                      <a:endParaRPr lang="fr-FR"/>
                    </a:p>
                  </a:txBody>
                  <a:tcPr/>
                </a:tc>
                <a:tc hMerge="1">
                  <a:txBody>
                    <a:bodyPr/>
                    <a:lstStyle/>
                    <a:p>
                      <a:pPr algn="ctr"/>
                      <a:endParaRPr lang="fr-FR" dirty="0"/>
                    </a:p>
                  </a:txBody>
                  <a:tcPr/>
                </a:tc>
                <a:tc hMerge="1">
                  <a:txBody>
                    <a:bodyPr/>
                    <a:lstStyle/>
                    <a:p>
                      <a:endParaRPr lang="fr-FR"/>
                    </a:p>
                  </a:txBody>
                  <a:tcPr/>
                </a:tc>
                <a:tc hMerge="1">
                  <a:txBody>
                    <a:bodyPr/>
                    <a:lstStyle/>
                    <a:p>
                      <a:pPr algn="ctr"/>
                      <a:endParaRPr lang="fr-FR" dirty="0"/>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dirty="0"/>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2"/>
                  </a:ext>
                </a:extLst>
              </a:tr>
              <a:tr h="2027196">
                <a:tc>
                  <a:txBody>
                    <a:bodyPr/>
                    <a:lstStyle/>
                    <a:p>
                      <a:pPr algn="ctr"/>
                      <a:r>
                        <a:rPr lang="fr-FR" dirty="0" smtClean="0"/>
                        <a:t>M O D U L E S</a:t>
                      </a:r>
                    </a:p>
                    <a:p>
                      <a:pPr algn="ctr"/>
                      <a:r>
                        <a:rPr lang="fr-FR" sz="1200" dirty="0" smtClean="0"/>
                        <a:t>D’APPROFONDISSEMENT</a:t>
                      </a:r>
                    </a:p>
                    <a:p>
                      <a:pPr algn="ctr"/>
                      <a:endParaRPr lang="fr-FR" sz="1200" dirty="0" smtClean="0"/>
                    </a:p>
                    <a:p>
                      <a:pPr algn="ctr"/>
                      <a:r>
                        <a:rPr lang="fr-FR" sz="1800" dirty="0" smtClean="0"/>
                        <a:t>52 + 50</a:t>
                      </a:r>
                    </a:p>
                    <a:p>
                      <a:pPr algn="ctr"/>
                      <a:endParaRPr lang="fr-FR" sz="1800" dirty="0" smtClean="0"/>
                    </a:p>
                    <a:p>
                      <a:pPr algn="ctr"/>
                      <a:r>
                        <a:rPr lang="fr-FR" sz="1800" dirty="0" smtClean="0"/>
                        <a:t>=100H</a:t>
                      </a:r>
                      <a:endParaRPr lang="fr-FR" sz="1800" dirty="0"/>
                    </a:p>
                  </a:txBody>
                  <a:tcPr>
                    <a:noFill/>
                  </a:tcPr>
                </a:tc>
                <a:tc>
                  <a:txBody>
                    <a:bodyPr/>
                    <a:lstStyle/>
                    <a:p>
                      <a:pPr algn="ctr"/>
                      <a:r>
                        <a:rPr lang="fr-FR" dirty="0" smtClean="0"/>
                        <a:t>Grande difficulté mathématique</a:t>
                      </a:r>
                      <a:endParaRPr lang="fr-FR" dirty="0"/>
                    </a:p>
                  </a:txBody>
                  <a:tcPr vert="vert270">
                    <a:solidFill>
                      <a:schemeClr val="accent6">
                        <a:lumMod val="60000"/>
                        <a:lumOff val="40000"/>
                      </a:schemeClr>
                    </a:solidFill>
                  </a:tcPr>
                </a:tc>
                <a:tc>
                  <a:txBody>
                    <a:bodyPr/>
                    <a:lstStyle/>
                    <a:p>
                      <a:pPr algn="ctr"/>
                      <a:r>
                        <a:rPr lang="fr-FR" dirty="0" smtClean="0"/>
                        <a:t>Grande difficulté</a:t>
                      </a:r>
                      <a:r>
                        <a:rPr lang="fr-FR" baseline="0" dirty="0" smtClean="0"/>
                        <a:t> lecture écriture</a:t>
                      </a:r>
                      <a:endParaRPr lang="fr-FR" dirty="0"/>
                    </a:p>
                  </a:txBody>
                  <a:tcPr vert="vert270">
                    <a:solidFill>
                      <a:schemeClr val="accent6">
                        <a:lumMod val="60000"/>
                        <a:lumOff val="40000"/>
                      </a:schemeClr>
                    </a:solidFill>
                  </a:tcPr>
                </a:tc>
                <a:tc>
                  <a:txBody>
                    <a:bodyPr/>
                    <a:lstStyle/>
                    <a:p>
                      <a:pPr algn="ctr"/>
                      <a:r>
                        <a:rPr lang="fr-FR" dirty="0" smtClean="0"/>
                        <a:t>Grand e difficulté d’adaptation à l’école</a:t>
                      </a:r>
                      <a:endParaRPr lang="fr-FR" dirty="0"/>
                    </a:p>
                  </a:txBody>
                  <a:tcPr vert="vert270">
                    <a:solidFill>
                      <a:schemeClr val="accent6">
                        <a:lumMod val="60000"/>
                        <a:lumOff val="40000"/>
                      </a:schemeClr>
                    </a:solidFill>
                  </a:tcPr>
                </a:tc>
                <a:tc>
                  <a:txBody>
                    <a:bodyPr/>
                    <a:lstStyle/>
                    <a:p>
                      <a:pPr algn="ctr"/>
                      <a:r>
                        <a:rPr lang="fr-FR" dirty="0" smtClean="0"/>
                        <a:t>Troubles psychiques</a:t>
                      </a:r>
                      <a:endParaRPr lang="fr-FR" dirty="0"/>
                    </a:p>
                  </a:txBody>
                  <a:tcPr vert="vert270">
                    <a:solidFill>
                      <a:schemeClr val="accent6">
                        <a:lumMod val="60000"/>
                        <a:lumOff val="40000"/>
                      </a:schemeClr>
                    </a:solidFill>
                  </a:tcPr>
                </a:tc>
                <a:tc>
                  <a:txBody>
                    <a:bodyPr/>
                    <a:lstStyle/>
                    <a:p>
                      <a:pPr algn="ctr"/>
                      <a:r>
                        <a:rPr lang="fr-FR" dirty="0" smtClean="0"/>
                        <a:t>Troubles spécifiques du langage et des apprentissages</a:t>
                      </a:r>
                      <a:endParaRPr lang="fr-FR" dirty="0"/>
                    </a:p>
                  </a:txBody>
                  <a:tcPr vert="vert270">
                    <a:solidFill>
                      <a:schemeClr val="accent6">
                        <a:lumMod val="60000"/>
                        <a:lumOff val="40000"/>
                      </a:schemeClr>
                    </a:solidFill>
                  </a:tcPr>
                </a:tc>
                <a:tc>
                  <a:txBody>
                    <a:bodyPr/>
                    <a:lstStyle/>
                    <a:p>
                      <a:pPr algn="ctr"/>
                      <a:r>
                        <a:rPr lang="fr-FR" dirty="0" smtClean="0"/>
                        <a:t>Troubles des fonctions cognitives</a:t>
                      </a:r>
                      <a:endParaRPr lang="fr-FR" dirty="0"/>
                    </a:p>
                  </a:txBody>
                  <a:tcPr vert="vert270">
                    <a:solidFill>
                      <a:schemeClr val="accent6">
                        <a:lumMod val="60000"/>
                        <a:lumOff val="40000"/>
                      </a:schemeClr>
                    </a:solidFill>
                  </a:tcPr>
                </a:tc>
                <a:tc>
                  <a:txBody>
                    <a:bodyPr/>
                    <a:lstStyle/>
                    <a:p>
                      <a:pPr algn="ctr"/>
                      <a:r>
                        <a:rPr lang="fr-FR" dirty="0" smtClean="0"/>
                        <a:t>Troubles</a:t>
                      </a:r>
                      <a:r>
                        <a:rPr lang="fr-FR" baseline="0" dirty="0" smtClean="0"/>
                        <a:t> </a:t>
                      </a:r>
                      <a:r>
                        <a:rPr lang="fr-FR" dirty="0" smtClean="0"/>
                        <a:t>auditifs 1</a:t>
                      </a:r>
                      <a:endParaRPr lang="fr-FR" dirty="0"/>
                    </a:p>
                  </a:txBody>
                  <a:tcPr vert="vert270">
                    <a:solidFill>
                      <a:schemeClr val="accent4">
                        <a:lumMod val="20000"/>
                        <a:lumOff val="80000"/>
                      </a:schemeClr>
                    </a:solidFill>
                  </a:tcPr>
                </a:tc>
                <a:tc>
                  <a:txBody>
                    <a:bodyPr/>
                    <a:lstStyle/>
                    <a:p>
                      <a:pPr algn="ctr"/>
                      <a:r>
                        <a:rPr lang="fr-FR" dirty="0" smtClean="0"/>
                        <a:t>Troubles auditifs 2</a:t>
                      </a:r>
                      <a:endParaRPr lang="fr-FR" dirty="0"/>
                    </a:p>
                  </a:txBody>
                  <a:tcPr vert="vert270">
                    <a:solidFill>
                      <a:schemeClr val="accent4">
                        <a:lumMod val="60000"/>
                        <a:lumOff val="40000"/>
                      </a:schemeClr>
                    </a:solidFill>
                  </a:tcPr>
                </a:tc>
                <a:tc>
                  <a:txBody>
                    <a:bodyPr/>
                    <a:lstStyle/>
                    <a:p>
                      <a:pPr algn="ctr"/>
                      <a:r>
                        <a:rPr lang="fr-FR" dirty="0" smtClean="0"/>
                        <a:t>Troubles</a:t>
                      </a:r>
                      <a:r>
                        <a:rPr lang="fr-FR" baseline="0" dirty="0" smtClean="0"/>
                        <a:t> </a:t>
                      </a:r>
                      <a:r>
                        <a:rPr lang="fr-FR" dirty="0" smtClean="0"/>
                        <a:t>visuels</a:t>
                      </a:r>
                      <a:r>
                        <a:rPr lang="fr-FR" baseline="0" dirty="0" smtClean="0"/>
                        <a:t> 1</a:t>
                      </a:r>
                      <a:endParaRPr lang="fr-FR" dirty="0"/>
                    </a:p>
                  </a:txBody>
                  <a:tcPr vert="vert270">
                    <a:solidFill>
                      <a:schemeClr val="accent4">
                        <a:lumMod val="20000"/>
                        <a:lumOff val="80000"/>
                      </a:schemeClr>
                    </a:solidFill>
                  </a:tcPr>
                </a:tc>
                <a:tc>
                  <a:txBody>
                    <a:bodyPr/>
                    <a:lstStyle/>
                    <a:p>
                      <a:pPr algn="ctr"/>
                      <a:r>
                        <a:rPr lang="fr-FR" dirty="0" smtClean="0"/>
                        <a:t>Troubles visuels 2</a:t>
                      </a:r>
                      <a:endParaRPr lang="fr-FR" dirty="0"/>
                    </a:p>
                  </a:txBody>
                  <a:tcPr vert="vert270">
                    <a:solidFill>
                      <a:schemeClr val="accent4">
                        <a:lumMod val="60000"/>
                        <a:lumOff val="40000"/>
                      </a:schemeClr>
                    </a:solidFill>
                  </a:tcPr>
                </a:tc>
                <a:tc>
                  <a:txBody>
                    <a:bodyPr/>
                    <a:lstStyle/>
                    <a:p>
                      <a:pPr algn="ctr"/>
                      <a:r>
                        <a:rPr lang="fr-FR" dirty="0" smtClean="0"/>
                        <a:t>Troubles </a:t>
                      </a:r>
                      <a:r>
                        <a:rPr lang="fr-FR" baseline="0" dirty="0" smtClean="0"/>
                        <a:t> du</a:t>
                      </a:r>
                      <a:r>
                        <a:rPr lang="fr-FR" dirty="0" smtClean="0"/>
                        <a:t> spectre</a:t>
                      </a:r>
                      <a:r>
                        <a:rPr lang="fr-FR" baseline="0" dirty="0" smtClean="0"/>
                        <a:t> 1</a:t>
                      </a:r>
                      <a:endParaRPr lang="fr-FR" dirty="0"/>
                    </a:p>
                  </a:txBody>
                  <a:tcPr vert="vert270">
                    <a:solidFill>
                      <a:schemeClr val="accent4">
                        <a:lumMod val="20000"/>
                        <a:lumOff val="80000"/>
                      </a:schemeClr>
                    </a:solidFill>
                  </a:tcPr>
                </a:tc>
                <a:tc>
                  <a:txBody>
                    <a:bodyPr/>
                    <a:lstStyle/>
                    <a:p>
                      <a:pPr algn="ctr"/>
                      <a:r>
                        <a:rPr lang="fr-FR" dirty="0" smtClean="0"/>
                        <a:t>de l’autisme 2</a:t>
                      </a:r>
                      <a:endParaRPr lang="fr-FR" dirty="0"/>
                    </a:p>
                  </a:txBody>
                  <a:tcPr vert="vert270">
                    <a:solidFill>
                      <a:schemeClr val="accent4">
                        <a:lumMod val="60000"/>
                        <a:lumOff val="40000"/>
                      </a:schemeClr>
                    </a:solidFill>
                  </a:tcPr>
                </a:tc>
                <a:tc>
                  <a:txBody>
                    <a:bodyPr/>
                    <a:lstStyle/>
                    <a:p>
                      <a:pPr algn="ctr"/>
                      <a:r>
                        <a:rPr lang="fr-FR" dirty="0" smtClean="0"/>
                        <a:t>Troubles</a:t>
                      </a:r>
                      <a:r>
                        <a:rPr lang="fr-FR" baseline="0" dirty="0" smtClean="0"/>
                        <a:t> </a:t>
                      </a:r>
                      <a:r>
                        <a:rPr lang="fr-FR" dirty="0" smtClean="0"/>
                        <a:t>moteurs 1</a:t>
                      </a:r>
                      <a:endParaRPr lang="fr-FR" dirty="0"/>
                    </a:p>
                  </a:txBody>
                  <a:tcPr vert="vert270">
                    <a:solidFill>
                      <a:schemeClr val="accent4">
                        <a:lumMod val="20000"/>
                        <a:lumOff val="80000"/>
                      </a:schemeClr>
                    </a:solidFill>
                  </a:tcPr>
                </a:tc>
                <a:tc>
                  <a:txBody>
                    <a:bodyPr/>
                    <a:lstStyle/>
                    <a:p>
                      <a:pPr algn="ctr"/>
                      <a:r>
                        <a:rPr lang="fr-FR" dirty="0" smtClean="0"/>
                        <a:t>Troubles moteurs 2</a:t>
                      </a:r>
                      <a:endParaRPr lang="fr-FR" dirty="0"/>
                    </a:p>
                  </a:txBody>
                  <a:tcPr vert="vert270">
                    <a:solidFill>
                      <a:schemeClr val="accent4">
                        <a:lumMod val="60000"/>
                        <a:lumOff val="40000"/>
                      </a:schemeClr>
                    </a:solidFill>
                  </a:tcPr>
                </a:tc>
                <a:extLst>
                  <a:ext uri="{0D108BD9-81ED-4DB2-BD59-A6C34878D82A}">
                    <a16:rowId xmlns:a16="http://schemas.microsoft.com/office/drawing/2014/main" xmlns="" val="10003"/>
                  </a:ext>
                </a:extLst>
              </a:tr>
              <a:tr h="137138">
                <a:tc gridSpan="15">
                  <a:txBody>
                    <a:bodyPr/>
                    <a:lstStyle/>
                    <a:p>
                      <a:endParaRPr lang="fr-FR" sz="300" dirty="0"/>
                    </a:p>
                  </a:txBody>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hMerge="1">
                  <a:txBody>
                    <a:bodyPr/>
                    <a:lstStyle/>
                    <a:p>
                      <a:endParaRPr lang="fr-FR"/>
                    </a:p>
                  </a:txBody>
                  <a:tcPr/>
                </a:tc>
                <a:extLst>
                  <a:ext uri="{0D108BD9-81ED-4DB2-BD59-A6C34878D82A}">
                    <a16:rowId xmlns:a16="http://schemas.microsoft.com/office/drawing/2014/main" xmlns="" val="10004"/>
                  </a:ext>
                </a:extLst>
              </a:tr>
              <a:tr h="784734">
                <a:tc>
                  <a:txBody>
                    <a:bodyPr/>
                    <a:lstStyle/>
                    <a:p>
                      <a:pPr algn="ctr"/>
                      <a:r>
                        <a:rPr lang="fr-FR" sz="1400" dirty="0" smtClean="0">
                          <a:solidFill>
                            <a:schemeClr val="bg1"/>
                          </a:solidFill>
                          <a:latin typeface="Arial" charset="0"/>
                          <a:ea typeface="Arial" charset="0"/>
                          <a:cs typeface="Arial" charset="0"/>
                        </a:rPr>
                        <a:t>Enseigner</a:t>
                      </a:r>
                      <a:r>
                        <a:rPr lang="fr-FR" sz="1400" baseline="0" dirty="0" smtClean="0">
                          <a:solidFill>
                            <a:schemeClr val="bg1"/>
                          </a:solidFill>
                          <a:latin typeface="Arial" charset="0"/>
                          <a:ea typeface="Arial" charset="0"/>
                          <a:cs typeface="Arial" charset="0"/>
                        </a:rPr>
                        <a:t> en milieu carcéral ou CEF, Centré éducatif fermé</a:t>
                      </a:r>
                      <a:endParaRPr lang="fr-FR" sz="1400" dirty="0">
                        <a:solidFill>
                          <a:schemeClr val="bg1"/>
                        </a:solidFill>
                        <a:latin typeface="Arial" charset="0"/>
                        <a:ea typeface="Arial" charset="0"/>
                        <a:cs typeface="Arial" charset="0"/>
                      </a:endParaRPr>
                    </a:p>
                  </a:txBody>
                  <a:tcPr>
                    <a:solidFill>
                      <a:srgbClr val="4A206F"/>
                    </a:solidFill>
                  </a:tcPr>
                </a:tc>
                <a:tc gridSpan="2">
                  <a:txBody>
                    <a:bodyPr/>
                    <a:lstStyle/>
                    <a:p>
                      <a:pPr algn="ctr"/>
                      <a:r>
                        <a:rPr lang="fr-FR" sz="1400" dirty="0" smtClean="0">
                          <a:solidFill>
                            <a:schemeClr val="bg1"/>
                          </a:solidFill>
                          <a:latin typeface="Arial" charset="0"/>
                          <a:ea typeface="Arial" charset="0"/>
                          <a:cs typeface="Arial" charset="0"/>
                        </a:rPr>
                        <a:t>Enseigner en </a:t>
                      </a:r>
                      <a:r>
                        <a:rPr lang="fr-FR" sz="1400" dirty="0" err="1" smtClean="0">
                          <a:solidFill>
                            <a:schemeClr val="bg1"/>
                          </a:solidFill>
                          <a:latin typeface="Arial" charset="0"/>
                          <a:ea typeface="Arial" charset="0"/>
                          <a:cs typeface="Arial" charset="0"/>
                        </a:rPr>
                        <a:t>Segpa</a:t>
                      </a:r>
                      <a:endParaRPr lang="fr-FR" sz="1400" dirty="0" smtClean="0">
                        <a:solidFill>
                          <a:schemeClr val="bg1"/>
                        </a:solidFill>
                        <a:latin typeface="Arial" charset="0"/>
                        <a:ea typeface="Arial" charset="0"/>
                        <a:cs typeface="Arial" charset="0"/>
                      </a:endParaRPr>
                    </a:p>
                    <a:p>
                      <a:pPr algn="ctr"/>
                      <a:r>
                        <a:rPr lang="fr-FR" sz="1100" dirty="0" smtClean="0">
                          <a:solidFill>
                            <a:schemeClr val="bg1"/>
                          </a:solidFill>
                          <a:latin typeface="Arial" charset="0"/>
                          <a:ea typeface="Arial" charset="0"/>
                          <a:cs typeface="Arial" charset="0"/>
                        </a:rPr>
                        <a:t>Section</a:t>
                      </a:r>
                      <a:r>
                        <a:rPr lang="fr-FR" sz="1100" baseline="0" dirty="0" smtClean="0">
                          <a:solidFill>
                            <a:schemeClr val="bg1"/>
                          </a:solidFill>
                          <a:latin typeface="Arial" charset="0"/>
                          <a:ea typeface="Arial" charset="0"/>
                          <a:cs typeface="Arial" charset="0"/>
                        </a:rPr>
                        <a:t> d’enseignement </a:t>
                      </a:r>
                      <a:r>
                        <a:rPr lang="fr-FR" sz="1100" baseline="0" dirty="0" err="1" smtClean="0">
                          <a:solidFill>
                            <a:schemeClr val="bg1"/>
                          </a:solidFill>
                          <a:latin typeface="Arial" charset="0"/>
                          <a:ea typeface="Arial" charset="0"/>
                          <a:cs typeface="Arial" charset="0"/>
                        </a:rPr>
                        <a:t>géénrl</a:t>
                      </a:r>
                      <a:r>
                        <a:rPr lang="fr-FR" sz="1100" baseline="0" dirty="0" smtClean="0">
                          <a:solidFill>
                            <a:schemeClr val="bg1"/>
                          </a:solidFill>
                          <a:latin typeface="Arial" charset="0"/>
                          <a:ea typeface="Arial" charset="0"/>
                          <a:cs typeface="Arial" charset="0"/>
                        </a:rPr>
                        <a:t> et professionnel adapté</a:t>
                      </a:r>
                      <a:endParaRPr lang="fr-FR" sz="1100" dirty="0">
                        <a:solidFill>
                          <a:schemeClr val="bg1"/>
                        </a:solidFill>
                        <a:latin typeface="Arial" charset="0"/>
                        <a:ea typeface="Arial" charset="0"/>
                        <a:cs typeface="Arial" charset="0"/>
                      </a:endParaRPr>
                    </a:p>
                  </a:txBody>
                  <a:tcPr>
                    <a:solidFill>
                      <a:srgbClr val="4A206F"/>
                    </a:solidFill>
                  </a:tcPr>
                </a:tc>
                <a:tc hMerge="1">
                  <a:txBody>
                    <a:bodyPr/>
                    <a:lstStyle/>
                    <a:p>
                      <a:endParaRPr lang="fr-FR" dirty="0"/>
                    </a:p>
                  </a:txBody>
                  <a:tcPr/>
                </a:tc>
                <a:tc gridSpan="2">
                  <a:txBody>
                    <a:bodyPr/>
                    <a:lstStyle/>
                    <a:p>
                      <a:pPr algn="ctr"/>
                      <a:r>
                        <a:rPr lang="fr-FR" sz="1400" dirty="0" smtClean="0">
                          <a:solidFill>
                            <a:schemeClr val="bg1"/>
                          </a:solidFill>
                          <a:latin typeface="Arial" charset="0"/>
                          <a:ea typeface="Arial" charset="0"/>
                          <a:cs typeface="Arial" charset="0"/>
                        </a:rPr>
                        <a:t>Travailler en </a:t>
                      </a:r>
                      <a:r>
                        <a:rPr lang="fr-FR" sz="1400" dirty="0" err="1" smtClean="0">
                          <a:solidFill>
                            <a:schemeClr val="bg1"/>
                          </a:solidFill>
                          <a:latin typeface="Arial" charset="0"/>
                          <a:ea typeface="Arial" charset="0"/>
                          <a:cs typeface="Arial" charset="0"/>
                        </a:rPr>
                        <a:t>Rased</a:t>
                      </a:r>
                      <a:endParaRPr lang="fr-FR" sz="1400" dirty="0" smtClean="0">
                        <a:solidFill>
                          <a:schemeClr val="bg1"/>
                        </a:solidFill>
                        <a:latin typeface="Arial" charset="0"/>
                        <a:ea typeface="Arial" charset="0"/>
                        <a:cs typeface="Arial" charset="0"/>
                      </a:endParaRPr>
                    </a:p>
                    <a:p>
                      <a:pPr algn="ctr"/>
                      <a:r>
                        <a:rPr lang="fr-FR" sz="1200" dirty="0" smtClean="0">
                          <a:solidFill>
                            <a:schemeClr val="bg1"/>
                          </a:solidFill>
                          <a:latin typeface="Arial" charset="0"/>
                          <a:ea typeface="Arial" charset="0"/>
                          <a:cs typeface="Arial" charset="0"/>
                        </a:rPr>
                        <a:t>Réseau</a:t>
                      </a:r>
                      <a:r>
                        <a:rPr lang="fr-FR" sz="1200" baseline="0" dirty="0" smtClean="0">
                          <a:solidFill>
                            <a:schemeClr val="bg1"/>
                          </a:solidFill>
                          <a:latin typeface="Arial" charset="0"/>
                          <a:ea typeface="Arial" charset="0"/>
                          <a:cs typeface="Arial" charset="0"/>
                        </a:rPr>
                        <a:t> d’aides spécialisées aux élèves en </a:t>
                      </a:r>
                      <a:r>
                        <a:rPr lang="fr-FR" sz="1200" baseline="0" dirty="0" err="1" smtClean="0">
                          <a:solidFill>
                            <a:schemeClr val="bg1"/>
                          </a:solidFill>
                          <a:latin typeface="Arial" charset="0"/>
                          <a:ea typeface="Arial" charset="0"/>
                          <a:cs typeface="Arial" charset="0"/>
                        </a:rPr>
                        <a:t>dificulté</a:t>
                      </a:r>
                      <a:endParaRPr lang="fr-FR" sz="1200" dirty="0">
                        <a:solidFill>
                          <a:schemeClr val="bg1"/>
                        </a:solidFill>
                        <a:latin typeface="Arial" charset="0"/>
                        <a:ea typeface="Arial" charset="0"/>
                        <a:cs typeface="Arial" charset="0"/>
                      </a:endParaRPr>
                    </a:p>
                  </a:txBody>
                  <a:tcPr>
                    <a:solidFill>
                      <a:srgbClr val="4A206F"/>
                    </a:solidFill>
                  </a:tcPr>
                </a:tc>
                <a:tc hMerge="1">
                  <a:txBody>
                    <a:bodyPr/>
                    <a:lstStyle/>
                    <a:p>
                      <a:endParaRPr lang="fr-FR" dirty="0"/>
                    </a:p>
                  </a:txBody>
                  <a:tcPr/>
                </a:tc>
                <a:tc gridSpan="2">
                  <a:txBody>
                    <a:bodyPr/>
                    <a:lstStyle/>
                    <a:p>
                      <a:pPr algn="ctr"/>
                      <a:r>
                        <a:rPr lang="fr-FR" sz="1400" dirty="0" smtClean="0">
                          <a:solidFill>
                            <a:schemeClr val="bg1"/>
                          </a:solidFill>
                          <a:latin typeface="Arial" charset="0"/>
                          <a:ea typeface="Arial" charset="0"/>
                          <a:cs typeface="Arial" charset="0"/>
                        </a:rPr>
                        <a:t>Coordonner une Ulis</a:t>
                      </a:r>
                    </a:p>
                    <a:p>
                      <a:pPr algn="ctr"/>
                      <a:r>
                        <a:rPr lang="fr-FR" sz="1400" dirty="0" smtClean="0">
                          <a:solidFill>
                            <a:schemeClr val="bg1"/>
                          </a:solidFill>
                          <a:latin typeface="Arial" charset="0"/>
                          <a:ea typeface="Arial" charset="0"/>
                          <a:cs typeface="Arial" charset="0"/>
                        </a:rPr>
                        <a:t>Unité locale pour l’inclusion scolaire</a:t>
                      </a:r>
                      <a:endParaRPr lang="fr-FR" sz="1400" dirty="0">
                        <a:solidFill>
                          <a:schemeClr val="bg1"/>
                        </a:solidFill>
                        <a:latin typeface="Arial" charset="0"/>
                        <a:ea typeface="Arial" charset="0"/>
                        <a:cs typeface="Arial" charset="0"/>
                      </a:endParaRPr>
                    </a:p>
                  </a:txBody>
                  <a:tcPr>
                    <a:solidFill>
                      <a:srgbClr val="4A206F"/>
                    </a:solidFill>
                  </a:tcPr>
                </a:tc>
                <a:tc hMerge="1">
                  <a:txBody>
                    <a:bodyPr/>
                    <a:lstStyle/>
                    <a:p>
                      <a:endParaRPr lang="fr-FR" dirty="0"/>
                    </a:p>
                  </a:txBody>
                  <a:tcPr/>
                </a:tc>
                <a:tc gridSpan="4">
                  <a:txBody>
                    <a:bodyPr/>
                    <a:lstStyle/>
                    <a:p>
                      <a:pPr algn="ctr"/>
                      <a:r>
                        <a:rPr lang="fr-FR" sz="1400" dirty="0" smtClean="0">
                          <a:solidFill>
                            <a:schemeClr val="bg1"/>
                          </a:solidFill>
                          <a:latin typeface="Arial" charset="0"/>
                          <a:ea typeface="Arial" charset="0"/>
                          <a:cs typeface="Arial" charset="0"/>
                        </a:rPr>
                        <a:t>Enseigner en UE</a:t>
                      </a:r>
                    </a:p>
                    <a:p>
                      <a:pPr algn="ctr"/>
                      <a:r>
                        <a:rPr lang="fr-FR" sz="1400" dirty="0" smtClean="0">
                          <a:solidFill>
                            <a:schemeClr val="bg1"/>
                          </a:solidFill>
                          <a:latin typeface="Arial" charset="0"/>
                          <a:ea typeface="Arial" charset="0"/>
                          <a:cs typeface="Arial" charset="0"/>
                        </a:rPr>
                        <a:t>Unité d’enseignement</a:t>
                      </a:r>
                      <a:endParaRPr lang="fr-FR" sz="1400" dirty="0">
                        <a:solidFill>
                          <a:schemeClr val="bg1"/>
                        </a:solidFill>
                        <a:latin typeface="Arial" charset="0"/>
                        <a:ea typeface="Arial" charset="0"/>
                        <a:cs typeface="Arial" charset="0"/>
                      </a:endParaRPr>
                    </a:p>
                  </a:txBody>
                  <a:tcPr>
                    <a:solidFill>
                      <a:srgbClr val="4A206F"/>
                    </a:solidFill>
                  </a:tcPr>
                </a:tc>
                <a:tc hMerge="1">
                  <a:txBody>
                    <a:bodyPr/>
                    <a:lstStyle/>
                    <a:p>
                      <a:endParaRPr lang="fr-FR"/>
                    </a:p>
                  </a:txBody>
                  <a:tcPr/>
                </a:tc>
                <a:tc hMerge="1">
                  <a:txBody>
                    <a:bodyPr/>
                    <a:lstStyle/>
                    <a:p>
                      <a:endParaRPr lang="fr-FR" dirty="0"/>
                    </a:p>
                  </a:txBody>
                  <a:tcPr/>
                </a:tc>
                <a:tc hMerge="1">
                  <a:txBody>
                    <a:bodyPr/>
                    <a:lstStyle/>
                    <a:p>
                      <a:endParaRPr lang="fr-FR"/>
                    </a:p>
                  </a:txBody>
                  <a:tcPr/>
                </a:tc>
                <a:tc gridSpan="4">
                  <a:txBody>
                    <a:bodyPr/>
                    <a:lstStyle/>
                    <a:p>
                      <a:pPr algn="ctr"/>
                      <a:r>
                        <a:rPr lang="fr-FR" sz="1200" i="1" dirty="0" smtClean="0">
                          <a:solidFill>
                            <a:schemeClr val="bg1"/>
                          </a:solidFill>
                          <a:latin typeface="Arial" charset="0"/>
                          <a:ea typeface="Arial" charset="0"/>
                          <a:cs typeface="Arial" charset="0"/>
                        </a:rPr>
                        <a:t>Enseignant référent</a:t>
                      </a:r>
                      <a:r>
                        <a:rPr lang="fr-FR" sz="1200" i="1" baseline="0" dirty="0">
                          <a:solidFill>
                            <a:schemeClr val="bg1"/>
                          </a:solidFill>
                          <a:latin typeface="Arial" charset="0"/>
                          <a:ea typeface="Arial" charset="0"/>
                          <a:cs typeface="Arial" charset="0"/>
                        </a:rPr>
                        <a:t> </a:t>
                      </a:r>
                      <a:r>
                        <a:rPr lang="fr-FR" sz="1200" i="1" baseline="0" dirty="0" smtClean="0">
                          <a:solidFill>
                            <a:schemeClr val="bg1"/>
                          </a:solidFill>
                          <a:latin typeface="Arial" charset="0"/>
                          <a:ea typeface="Arial" charset="0"/>
                          <a:cs typeface="Arial" charset="0"/>
                        </a:rPr>
                        <a:t>pour la scolarisation des élèves en situation de handicap</a:t>
                      </a:r>
                      <a:endParaRPr lang="fr-FR" sz="1200" i="1" dirty="0" smtClean="0">
                        <a:solidFill>
                          <a:schemeClr val="bg1"/>
                        </a:solidFill>
                        <a:latin typeface="Arial" charset="0"/>
                        <a:ea typeface="Arial" charset="0"/>
                        <a:cs typeface="Arial" charset="0"/>
                      </a:endParaRPr>
                    </a:p>
                  </a:txBody>
                  <a:tcPr>
                    <a:solidFill>
                      <a:srgbClr val="7030A0"/>
                    </a:solidFill>
                  </a:tcPr>
                </a:tc>
                <a:tc hMerge="1">
                  <a:txBody>
                    <a:bodyPr/>
                    <a:lstStyle/>
                    <a:p>
                      <a:endParaRPr lang="fr-FR"/>
                    </a:p>
                  </a:txBody>
                  <a:tcPr/>
                </a:tc>
                <a:tc hMerge="1">
                  <a:txBody>
                    <a:bodyPr/>
                    <a:lstStyle/>
                    <a:p>
                      <a:endParaRPr lang="fr-FR" dirty="0"/>
                    </a:p>
                  </a:txBody>
                  <a:tcPr/>
                </a:tc>
                <a:tc hMerge="1">
                  <a:txBody>
                    <a:bodyPr/>
                    <a:lstStyle/>
                    <a:p>
                      <a:endParaRPr lang="fr-FR"/>
                    </a:p>
                  </a:txBody>
                  <a:tcPr/>
                </a:tc>
                <a:extLst>
                  <a:ext uri="{0D108BD9-81ED-4DB2-BD59-A6C34878D82A}">
                    <a16:rowId xmlns:a16="http://schemas.microsoft.com/office/drawing/2014/main" xmlns="" val="10005"/>
                  </a:ext>
                </a:extLst>
              </a:tr>
              <a:tr h="625449">
                <a:tc gridSpan="15">
                  <a:txBody>
                    <a:bodyPr/>
                    <a:lstStyle/>
                    <a:p>
                      <a:pPr algn="ctr"/>
                      <a:r>
                        <a:rPr lang="fr-FR" sz="1800" dirty="0" smtClean="0">
                          <a:latin typeface="Arial" charset="0"/>
                          <a:ea typeface="Arial" charset="0"/>
                          <a:cs typeface="Arial" charset="0"/>
                        </a:rPr>
                        <a:t> +2 MODULES D’INITIATIVE NATIONALE DE</a:t>
                      </a:r>
                      <a:r>
                        <a:rPr lang="fr-FR" sz="1800" baseline="0" dirty="0" smtClean="0">
                          <a:latin typeface="Arial" charset="0"/>
                          <a:ea typeface="Arial" charset="0"/>
                          <a:cs typeface="Arial" charset="0"/>
                        </a:rPr>
                        <a:t> 50H (=100H)</a:t>
                      </a:r>
                    </a:p>
                    <a:p>
                      <a:pPr algn="ctr"/>
                      <a:r>
                        <a:rPr lang="fr-FR" sz="1800" baseline="0" dirty="0" smtClean="0">
                          <a:latin typeface="Arial" charset="0"/>
                          <a:ea typeface="Arial" charset="0"/>
                          <a:cs typeface="Arial" charset="0"/>
                        </a:rPr>
                        <a:t>AU COURS DES 5 ANNÉES SUIVANT LA CERTIFICATION</a:t>
                      </a:r>
                    </a:p>
                  </a:txBody>
                  <a:tcPr>
                    <a:solidFill>
                      <a:srgbClr val="9966FF"/>
                    </a:solidFill>
                  </a:tcPr>
                </a:tc>
                <a:tc hMerge="1">
                  <a:txBody>
                    <a:bodyPr/>
                    <a:lstStyle/>
                    <a:p>
                      <a:pPr algn="ctr"/>
                      <a:endParaRPr lang="fr-FR" sz="1400" dirty="0">
                        <a:latin typeface="Arial" charset="0"/>
                        <a:ea typeface="Arial" charset="0"/>
                        <a:cs typeface="Arial" charset="0"/>
                      </a:endParaRPr>
                    </a:p>
                  </a:txBody>
                  <a:tcPr>
                    <a:solidFill>
                      <a:schemeClr val="accent1">
                        <a:lumMod val="60000"/>
                        <a:lumOff val="40000"/>
                      </a:schemeClr>
                    </a:solidFill>
                  </a:tcPr>
                </a:tc>
                <a:tc hMerge="1">
                  <a:txBody>
                    <a:bodyPr/>
                    <a:lstStyle/>
                    <a:p>
                      <a:endParaRPr lang="fr-FR"/>
                    </a:p>
                  </a:txBody>
                  <a:tcPr/>
                </a:tc>
                <a:tc hMerge="1">
                  <a:txBody>
                    <a:bodyPr/>
                    <a:lstStyle/>
                    <a:p>
                      <a:pPr algn="ctr"/>
                      <a:endParaRPr lang="fr-FR" sz="1050" dirty="0">
                        <a:latin typeface="Arial" charset="0"/>
                        <a:ea typeface="Arial" charset="0"/>
                        <a:cs typeface="Arial" charset="0"/>
                      </a:endParaRPr>
                    </a:p>
                  </a:txBody>
                  <a:tcPr>
                    <a:solidFill>
                      <a:schemeClr val="accent1">
                        <a:lumMod val="60000"/>
                        <a:lumOff val="40000"/>
                      </a:schemeClr>
                    </a:solidFill>
                  </a:tcPr>
                </a:tc>
                <a:tc hMerge="1">
                  <a:txBody>
                    <a:bodyPr/>
                    <a:lstStyle/>
                    <a:p>
                      <a:endParaRPr lang="fr-FR"/>
                    </a:p>
                  </a:txBody>
                  <a:tcPr/>
                </a:tc>
                <a:tc hMerge="1">
                  <a:txBody>
                    <a:bodyPr/>
                    <a:lstStyle/>
                    <a:p>
                      <a:pPr algn="ctr"/>
                      <a:endParaRPr lang="fr-FR" sz="1400" dirty="0">
                        <a:latin typeface="Arial" charset="0"/>
                        <a:ea typeface="Arial" charset="0"/>
                        <a:cs typeface="Arial" charset="0"/>
                      </a:endParaRPr>
                    </a:p>
                  </a:txBody>
                  <a:tcPr>
                    <a:solidFill>
                      <a:schemeClr val="accent1">
                        <a:lumMod val="60000"/>
                        <a:lumOff val="40000"/>
                      </a:schemeClr>
                    </a:solidFill>
                  </a:tcPr>
                </a:tc>
                <a:tc hMerge="1">
                  <a:txBody>
                    <a:bodyPr/>
                    <a:lstStyle/>
                    <a:p>
                      <a:endParaRPr lang="fr-FR"/>
                    </a:p>
                  </a:txBody>
                  <a:tcPr/>
                </a:tc>
                <a:tc hMerge="1">
                  <a:txBody>
                    <a:bodyPr/>
                    <a:lstStyle/>
                    <a:p>
                      <a:pPr algn="ctr"/>
                      <a:endParaRPr lang="fr-FR" sz="1400" dirty="0">
                        <a:latin typeface="Arial" charset="0"/>
                        <a:ea typeface="Arial" charset="0"/>
                        <a:cs typeface="Arial" charset="0"/>
                      </a:endParaRPr>
                    </a:p>
                  </a:txBody>
                  <a:tcPr>
                    <a:solidFill>
                      <a:schemeClr val="accent1">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a:endParaRPr lang="fr-FR" sz="1400" i="1" dirty="0">
                        <a:latin typeface="Arial" charset="0"/>
                        <a:ea typeface="Arial" charset="0"/>
                        <a:cs typeface="Arial" charset="0"/>
                      </a:endParaRPr>
                    </a:p>
                  </a:txBody>
                  <a:tcPr>
                    <a:solidFill>
                      <a:schemeClr val="accent1">
                        <a:lumMod val="60000"/>
                        <a:lumOff val="40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6"/>
                  </a:ext>
                </a:extLst>
              </a:tr>
            </a:tbl>
          </a:graphicData>
        </a:graphic>
      </p:graphicFrame>
      <p:sp>
        <p:nvSpPr>
          <p:cNvPr id="5" name="Espace réservé du numéro de diapositive 4"/>
          <p:cNvSpPr>
            <a:spLocks noGrp="1"/>
          </p:cNvSpPr>
          <p:nvPr>
            <p:ph type="sldNum" sz="quarter" idx="12"/>
          </p:nvPr>
        </p:nvSpPr>
        <p:spPr/>
        <p:txBody>
          <a:bodyPr/>
          <a:lstStyle/>
          <a:p>
            <a:fld id="{2EFDEBCB-4893-A942-A60B-2AC301CAF26F}" type="slidenum">
              <a:rPr lang="fr-FR" sz="1400" smtClean="0">
                <a:solidFill>
                  <a:srgbClr val="C00000"/>
                </a:solidFill>
              </a:rPr>
              <a:t>6</a:t>
            </a:fld>
            <a:endParaRPr lang="fr-FR" sz="1400" dirty="0">
              <a:solidFill>
                <a:srgbClr val="C00000"/>
              </a:solidFill>
            </a:endParaRPr>
          </a:p>
        </p:txBody>
      </p:sp>
      <p:sp>
        <p:nvSpPr>
          <p:cNvPr id="3" name="Ellipse 2"/>
          <p:cNvSpPr/>
          <p:nvPr/>
        </p:nvSpPr>
        <p:spPr>
          <a:xfrm>
            <a:off x="800986" y="4874706"/>
            <a:ext cx="815163" cy="498763"/>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50H</a:t>
            </a:r>
            <a:endParaRPr lang="fr-FR" dirty="0">
              <a:solidFill>
                <a:schemeClr val="tx1"/>
              </a:solidFill>
            </a:endParaRPr>
          </a:p>
        </p:txBody>
      </p:sp>
    </p:spTree>
    <p:extLst>
      <p:ext uri="{BB962C8B-B14F-4D97-AF65-F5344CB8AC3E}">
        <p14:creationId xmlns:p14="http://schemas.microsoft.com/office/powerpoint/2010/main" val="71901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le inshea 3" id="{16325822-3DB4-D64A-A2D4-8D45EC4AD049}" vid="{BA1CAB62-34DC-5A41-A267-282823066DB4}"/>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modèle PPT INSHEA</Template>
  <TotalTime>2944</TotalTime>
  <Words>723</Words>
  <Application>Microsoft Office PowerPoint</Application>
  <PresentationFormat>Grand écran</PresentationFormat>
  <Paragraphs>83</Paragraphs>
  <Slides>6</Slides>
  <Notes>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Century Gothic</vt:lpstr>
      <vt:lpstr>Roboto</vt:lpstr>
      <vt:lpstr>Thème Office</vt:lpstr>
      <vt:lpstr>La formation initiale et continue des enseignants</vt:lpstr>
      <vt:lpstr>La formation initiale et continue des enseignants</vt:lpstr>
      <vt:lpstr>En France : droit à scolarisation et inclusion scolaire</vt:lpstr>
      <vt:lpstr>La formation initiale et continue des enseignants</vt:lpstr>
      <vt:lpstr>Profil de l’enseignant inclusif</vt:lpstr>
      <vt:lpstr>Nouveau rôle des enseignants spécialisés : le CAPPEI, Certificat d’aptitude professionnelle aux pratiques de l’éducation inclusive (2017)</vt:lpstr>
    </vt:vector>
  </TitlesOfParts>
  <Manager/>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Manon MESONES-TASTU</dc:creator>
  <cp:keywords/>
  <dc:description/>
  <cp:lastModifiedBy>Rkia CHAFAQI</cp:lastModifiedBy>
  <cp:revision>115</cp:revision>
  <cp:lastPrinted>2018-03-21T09:57:54Z</cp:lastPrinted>
  <dcterms:created xsi:type="dcterms:W3CDTF">2018-04-23T11:17:49Z</dcterms:created>
  <dcterms:modified xsi:type="dcterms:W3CDTF">2019-01-06T21:43:16Z</dcterms:modified>
  <cp:category/>
</cp:coreProperties>
</file>